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71" r:id="rId4"/>
    <p:sldId id="258" r:id="rId5"/>
    <p:sldId id="260" r:id="rId6"/>
    <p:sldId id="262" r:id="rId7"/>
    <p:sldId id="264" r:id="rId8"/>
    <p:sldId id="265" r:id="rId9"/>
    <p:sldId id="266" r:id="rId10"/>
    <p:sldId id="259" r:id="rId11"/>
    <p:sldId id="267" r:id="rId12"/>
    <p:sldId id="261" r:id="rId13"/>
    <p:sldId id="268" r:id="rId14"/>
    <p:sldId id="263" r:id="rId15"/>
    <p:sldId id="269" r:id="rId16"/>
    <p:sldId id="270" r:id="rId17"/>
  </p:sldIdLst>
  <p:sldSz cx="14630400" cy="8229600"/>
  <p:notesSz cx="8229600" cy="14630400"/>
  <p:embeddedFontLst>
    <p:embeddedFont>
      <p:font typeface="Raleway" pitchFamily="2" charset="0"/>
      <p:regular r:id="rId19"/>
    </p:embeddedFont>
    <p:embeddedFont>
      <p:font typeface="Roboto" panose="02000000000000000000" pitchFamily="2" charset="0"/>
      <p:regular r:id="rId20"/>
      <p:bold r:id="rId21"/>
    </p:embeddedFont>
    <p:embeddedFont>
      <p:font typeface="Roboto Bold" panose="02000000000000000000"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60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199C-20EE-3BF5-6095-0892FD22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9C5A4-81B9-C51B-586F-1AEE2A9A6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E56EF-95E2-F12A-DC1B-CE609EA233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2AD2A-D999-1008-D2C6-F00E97523480}"/>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0570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Cognizan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cognizant.com/fragments/us/en/site/contactus_widget_form/sticky_contact_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cognizant.com"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cognizant.com/sitemap.xml"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cognizan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47168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SEO Audit Report</a:t>
            </a:r>
          </a:p>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Cognizant.com</a:t>
            </a:r>
            <a:endParaRPr lang="en-US" sz="4450" dirty="0"/>
          </a:p>
        </p:txBody>
      </p:sp>
      <p:sp>
        <p:nvSpPr>
          <p:cNvPr id="4" name="Text 1"/>
          <p:cNvSpPr/>
          <p:nvPr/>
        </p:nvSpPr>
        <p:spPr>
          <a:xfrm>
            <a:off x="6400800" y="2529591"/>
            <a:ext cx="7435811" cy="3589626"/>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report provides a comprehensive review of key factors that influence the SEO and usability performance of your website, </a:t>
            </a:r>
            <a:r>
              <a:rPr lang="en-US" sz="1750" u="sng" dirty="0">
                <a:solidFill>
                  <a:srgbClr val="1B1B2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Cognizant.com</a:t>
            </a:r>
            <a:r>
              <a:rPr lang="en-US" sz="1750" dirty="0">
                <a:solidFill>
                  <a:srgbClr val="3C3939"/>
                </a:solidFill>
                <a:latin typeface="Roboto" pitchFamily="34" charset="0"/>
                <a:ea typeface="Roboto" pitchFamily="34" charset="-122"/>
                <a:cs typeface="Roboto" pitchFamily="34" charset="-120"/>
              </a:rPr>
              <a:t>. The homepage rank is based on a 100-point scale, where a score below 40 indicates significant room for improvement and a score above 70 suggests your website is well optimized. Internal pages are graded from A+ through E, based on nearly 30 additional factors. </a:t>
            </a:r>
          </a:p>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report includes actionable recommendations to help enhance your site’s performance and business objectives.</a:t>
            </a:r>
            <a:endParaRPr lang="en-US" sz="1750" dirty="0"/>
          </a:p>
        </p:txBody>
      </p:sp>
      <p:sp>
        <p:nvSpPr>
          <p:cNvPr id="5" name="Shape 2"/>
          <p:cNvSpPr/>
          <p:nvPr/>
        </p:nvSpPr>
        <p:spPr>
          <a:xfrm>
            <a:off x="6280190" y="6391275"/>
            <a:ext cx="362903" cy="362903"/>
          </a:xfrm>
          <a:prstGeom prst="roundRect">
            <a:avLst>
              <a:gd name="adj" fmla="val 25194296"/>
            </a:avLst>
          </a:prstGeom>
          <a:noFill/>
          <a:ln w="7620">
            <a:solidFill>
              <a:srgbClr val="FFFFFF"/>
            </a:solidFill>
            <a:prstDash val="solid"/>
          </a:ln>
        </p:spPr>
        <p:txBody>
          <a:bodyPr/>
          <a:lstStyle/>
          <a:p>
            <a:endParaRPr lang="en-GB"/>
          </a:p>
        </p:txBody>
      </p:sp>
      <p:sp>
        <p:nvSpPr>
          <p:cNvPr id="7" name="Text 3"/>
          <p:cNvSpPr/>
          <p:nvPr/>
        </p:nvSpPr>
        <p:spPr>
          <a:xfrm>
            <a:off x="6521531" y="5975164"/>
            <a:ext cx="2622471"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by Abubakkar Siddiq</a:t>
            </a:r>
            <a:endParaRPr lang="en-US" sz="2200" dirty="0"/>
          </a:p>
        </p:txBody>
      </p:sp>
      <p:grpSp>
        <p:nvGrpSpPr>
          <p:cNvPr id="14" name="Group 13">
            <a:extLst>
              <a:ext uri="{FF2B5EF4-FFF2-40B4-BE49-F238E27FC236}">
                <a16:creationId xmlns:a16="http://schemas.microsoft.com/office/drawing/2014/main" id="{B74540B1-CEC6-14D5-114D-0A2D5495163A}"/>
              </a:ext>
            </a:extLst>
          </p:cNvPr>
          <p:cNvGrpSpPr>
            <a:grpSpLocks/>
          </p:cNvGrpSpPr>
          <p:nvPr/>
        </p:nvGrpSpPr>
        <p:grpSpPr>
          <a:xfrm>
            <a:off x="11995483" y="568937"/>
            <a:ext cx="1285875" cy="1628027"/>
            <a:chOff x="4680284" y="-2084149"/>
            <a:chExt cx="1285875" cy="1628027"/>
          </a:xfrm>
        </p:grpSpPr>
        <p:pic>
          <p:nvPicPr>
            <p:cNvPr id="15" name="Image 6">
              <a:extLst>
                <a:ext uri="{FF2B5EF4-FFF2-40B4-BE49-F238E27FC236}">
                  <a16:creationId xmlns:a16="http://schemas.microsoft.com/office/drawing/2014/main" id="{A66C2C2B-DCAF-2ACC-E239-BA3CB7583352}"/>
                </a:ext>
              </a:extLst>
            </p:cNvPr>
            <p:cNvPicPr/>
            <p:nvPr/>
          </p:nvPicPr>
          <p:blipFill>
            <a:blip r:embed="rId5" cstate="print"/>
            <a:stretch>
              <a:fillRect/>
            </a:stretch>
          </p:blipFill>
          <p:spPr>
            <a:xfrm>
              <a:off x="4680284" y="-2084149"/>
              <a:ext cx="1285875" cy="1295400"/>
            </a:xfrm>
            <a:prstGeom prst="rect">
              <a:avLst/>
            </a:prstGeom>
          </p:spPr>
        </p:pic>
        <p:sp>
          <p:nvSpPr>
            <p:cNvPr id="16" name="Textbox 7">
              <a:extLst>
                <a:ext uri="{FF2B5EF4-FFF2-40B4-BE49-F238E27FC236}">
                  <a16:creationId xmlns:a16="http://schemas.microsoft.com/office/drawing/2014/main" id="{2584175B-2DC0-AF48-6F39-71A9DB649DE8}"/>
                </a:ext>
              </a:extLst>
            </p:cNvPr>
            <p:cNvSpPr txBox="1"/>
            <p:nvPr/>
          </p:nvSpPr>
          <p:spPr>
            <a:xfrm>
              <a:off x="4680284" y="-1751522"/>
              <a:ext cx="1285875" cy="1295400"/>
            </a:xfrm>
            <a:prstGeom prst="rect">
              <a:avLst/>
            </a:prstGeom>
          </p:spPr>
          <p:txBody>
            <a:bodyPr wrap="square" lIns="0" tIns="0" rIns="0" bIns="0" rtlCol="0">
              <a:noAutofit/>
            </a:bodyPr>
            <a:lstStyle/>
            <a:p>
              <a:pPr marL="396875" marR="0">
                <a:lnSpc>
                  <a:spcPct val="107000"/>
                </a:lnSpc>
                <a:spcBef>
                  <a:spcPts val="3640"/>
                </a:spcBef>
                <a:spcAft>
                  <a:spcPts val="800"/>
                </a:spcAft>
              </a:pPr>
              <a:r>
                <a:rPr lang="en-GB" sz="3450" b="1" kern="100" spc="-25" dirty="0">
                  <a:solidFill>
                    <a:srgbClr val="3AB5DB"/>
                  </a:solidFill>
                  <a:effectLst/>
                  <a:latin typeface="Arial" panose="020B0604020202020204" pitchFamily="34" charset="0"/>
                  <a:ea typeface="Aptos" panose="020B0004020202020204" pitchFamily="34" charset="0"/>
                  <a:cs typeface="Arial" panose="020B0604020202020204" pitchFamily="34" charset="0"/>
                </a:rPr>
                <a:t>66</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55043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Technology Stack</a:t>
            </a:r>
            <a:endParaRPr lang="en-US" sz="4450" dirty="0"/>
          </a:p>
        </p:txBody>
      </p:sp>
      <p:pic>
        <p:nvPicPr>
          <p:cNvPr id="4" name="Image 1" descr="preencoded.png"/>
          <p:cNvPicPr>
            <a:picLocks noChangeAspect="1"/>
          </p:cNvPicPr>
          <p:nvPr/>
        </p:nvPicPr>
        <p:blipFill>
          <a:blip r:embed="rId4"/>
          <a:stretch>
            <a:fillRect/>
          </a:stretch>
        </p:blipFill>
        <p:spPr>
          <a:xfrm>
            <a:off x="4451390" y="2599373"/>
            <a:ext cx="566976" cy="566976"/>
          </a:xfrm>
          <a:prstGeom prst="rect">
            <a:avLst/>
          </a:prstGeom>
        </p:spPr>
      </p:pic>
      <p:sp>
        <p:nvSpPr>
          <p:cNvPr id="5" name="Text 1"/>
          <p:cNvSpPr/>
          <p:nvPr/>
        </p:nvSpPr>
        <p:spPr>
          <a:xfrm>
            <a:off x="4451390" y="33931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Server IP</a:t>
            </a:r>
            <a:endParaRPr lang="en-US" sz="2200" dirty="0"/>
          </a:p>
        </p:txBody>
      </p:sp>
      <p:sp>
        <p:nvSpPr>
          <p:cNvPr id="6" name="Text 2"/>
          <p:cNvSpPr/>
          <p:nvPr/>
        </p:nvSpPr>
        <p:spPr>
          <a:xfrm>
            <a:off x="4451390" y="3883581"/>
            <a:ext cx="2901553"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Not reported.</a:t>
            </a:r>
            <a:endParaRPr lang="en-US" sz="1750" dirty="0"/>
          </a:p>
        </p:txBody>
      </p:sp>
      <p:pic>
        <p:nvPicPr>
          <p:cNvPr id="7" name="Image 2" descr="preencoded.png"/>
          <p:cNvPicPr>
            <a:picLocks noChangeAspect="1"/>
          </p:cNvPicPr>
          <p:nvPr/>
        </p:nvPicPr>
        <p:blipFill>
          <a:blip r:embed="rId5"/>
          <a:stretch>
            <a:fillRect/>
          </a:stretch>
        </p:blipFill>
        <p:spPr>
          <a:xfrm>
            <a:off x="7693104" y="2599373"/>
            <a:ext cx="566976" cy="566976"/>
          </a:xfrm>
          <a:prstGeom prst="rect">
            <a:avLst/>
          </a:prstGeom>
        </p:spPr>
      </p:pic>
      <p:sp>
        <p:nvSpPr>
          <p:cNvPr id="8" name="Text 3"/>
          <p:cNvSpPr/>
          <p:nvPr/>
        </p:nvSpPr>
        <p:spPr>
          <a:xfrm>
            <a:off x="7693104" y="33931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Speed Tips</a:t>
            </a:r>
            <a:endParaRPr lang="en-US" sz="2200" dirty="0"/>
          </a:p>
        </p:txBody>
      </p:sp>
      <p:sp>
        <p:nvSpPr>
          <p:cNvPr id="9" name="Text 4"/>
          <p:cNvSpPr/>
          <p:nvPr/>
        </p:nvSpPr>
        <p:spPr>
          <a:xfrm>
            <a:off x="7693104" y="3883581"/>
            <a:ext cx="29016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Few CSS and JavaScript files, no nested tables, no inline styles, clean HTML structure.</a:t>
            </a:r>
            <a:endParaRPr lang="en-US" sz="1750" dirty="0"/>
          </a:p>
        </p:txBody>
      </p:sp>
      <p:pic>
        <p:nvPicPr>
          <p:cNvPr id="10" name="Image 3" descr="preencoded.png"/>
          <p:cNvPicPr>
            <a:picLocks noChangeAspect="1"/>
          </p:cNvPicPr>
          <p:nvPr/>
        </p:nvPicPr>
        <p:blipFill>
          <a:blip r:embed="rId6"/>
          <a:stretch>
            <a:fillRect/>
          </a:stretch>
        </p:blipFill>
        <p:spPr>
          <a:xfrm>
            <a:off x="10934938" y="2599373"/>
            <a:ext cx="566976" cy="566976"/>
          </a:xfrm>
          <a:prstGeom prst="rect">
            <a:avLst/>
          </a:prstGeom>
        </p:spPr>
      </p:pic>
      <p:sp>
        <p:nvSpPr>
          <p:cNvPr id="11" name="Text 5"/>
          <p:cNvSpPr/>
          <p:nvPr/>
        </p:nvSpPr>
        <p:spPr>
          <a:xfrm>
            <a:off x="10934938" y="33931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Analytics</a:t>
            </a:r>
            <a:endParaRPr lang="en-US" sz="2200" dirty="0"/>
          </a:p>
        </p:txBody>
      </p:sp>
      <p:sp>
        <p:nvSpPr>
          <p:cNvPr id="12" name="Text 6"/>
          <p:cNvSpPr/>
          <p:nvPr/>
        </p:nvSpPr>
        <p:spPr>
          <a:xfrm>
            <a:off x="10934938" y="3883581"/>
            <a:ext cx="29016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analytics tool detected. Implement Google Analytics or another platform for performance tracking.</a:t>
            </a:r>
            <a:endParaRPr lang="en-US" sz="1750" dirty="0"/>
          </a:p>
        </p:txBody>
      </p:sp>
      <p:sp>
        <p:nvSpPr>
          <p:cNvPr id="13" name="Text 7"/>
          <p:cNvSpPr/>
          <p:nvPr/>
        </p:nvSpPr>
        <p:spPr>
          <a:xfrm>
            <a:off x="4451390" y="5590342"/>
            <a:ext cx="93852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website demonstrates a clean HTML structure and benefits from few CSS and JavaScript files, contributing to its fast load time. However, the absence of an analytics tool hinders performance tracking and optimization efforts.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1405"/>
            <a:ext cx="576726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Technology Validation</a:t>
            </a:r>
            <a:endParaRPr lang="en-US" sz="4450" dirty="0"/>
          </a:p>
        </p:txBody>
      </p:sp>
      <p:sp>
        <p:nvSpPr>
          <p:cNvPr id="3" name="Text 1"/>
          <p:cNvSpPr/>
          <p:nvPr/>
        </p:nvSpPr>
        <p:spPr>
          <a:xfrm>
            <a:off x="793790" y="2147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Document Type</a:t>
            </a:r>
            <a:endParaRPr lang="en-US" sz="2200" dirty="0"/>
          </a:p>
        </p:txBody>
      </p:sp>
      <p:sp>
        <p:nvSpPr>
          <p:cNvPr id="4" name="Text 2"/>
          <p:cNvSpPr/>
          <p:nvPr/>
        </p:nvSpPr>
        <p:spPr>
          <a:xfrm>
            <a:off x="793790" y="2728304"/>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HTML5</a:t>
            </a:r>
            <a:endParaRPr lang="en-US" sz="1750" dirty="0"/>
          </a:p>
        </p:txBody>
      </p:sp>
      <p:sp>
        <p:nvSpPr>
          <p:cNvPr id="5" name="Text 3"/>
          <p:cNvSpPr/>
          <p:nvPr/>
        </p:nvSpPr>
        <p:spPr>
          <a:xfrm>
            <a:off x="5332928" y="2147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W3C Validity</a:t>
            </a:r>
            <a:endParaRPr lang="en-US" sz="2200" dirty="0"/>
          </a:p>
        </p:txBody>
      </p:sp>
      <p:sp>
        <p:nvSpPr>
          <p:cNvPr id="6" name="Text 4"/>
          <p:cNvSpPr/>
          <p:nvPr/>
        </p:nvSpPr>
        <p:spPr>
          <a:xfrm>
            <a:off x="5332928" y="2728304"/>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Not W3C validated. Fixing validation errors can improve performance and accessibility.</a:t>
            </a:r>
            <a:endParaRPr lang="en-US" sz="1750" dirty="0"/>
          </a:p>
        </p:txBody>
      </p:sp>
      <p:sp>
        <p:nvSpPr>
          <p:cNvPr id="7" name="Text 5"/>
          <p:cNvSpPr/>
          <p:nvPr/>
        </p:nvSpPr>
        <p:spPr>
          <a:xfrm>
            <a:off x="9872067" y="2147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Encoding</a:t>
            </a:r>
            <a:endParaRPr lang="en-US" sz="2200" dirty="0"/>
          </a:p>
        </p:txBody>
      </p:sp>
      <p:sp>
        <p:nvSpPr>
          <p:cNvPr id="8" name="Text 6"/>
          <p:cNvSpPr/>
          <p:nvPr/>
        </p:nvSpPr>
        <p:spPr>
          <a:xfrm>
            <a:off x="9872067" y="2728304"/>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Language/character encoding not specified. Include in the head.</a:t>
            </a:r>
            <a:endParaRPr lang="en-US" sz="1750" dirty="0"/>
          </a:p>
        </p:txBody>
      </p:sp>
      <p:pic>
        <p:nvPicPr>
          <p:cNvPr id="10" name="Picture 9" descr="A person holding a phone&#10;&#10;AI-generated content may be incorrect.">
            <a:extLst>
              <a:ext uri="{FF2B5EF4-FFF2-40B4-BE49-F238E27FC236}">
                <a16:creationId xmlns:a16="http://schemas.microsoft.com/office/drawing/2014/main" id="{0D0A8E26-2EF7-07A3-573E-6EC02B35913E}"/>
              </a:ext>
            </a:extLst>
          </p:cNvPr>
          <p:cNvPicPr>
            <a:picLocks noChangeAspect="1"/>
          </p:cNvPicPr>
          <p:nvPr/>
        </p:nvPicPr>
        <p:blipFill>
          <a:blip r:embed="rId3"/>
          <a:stretch>
            <a:fillRect/>
          </a:stretch>
        </p:blipFill>
        <p:spPr>
          <a:xfrm>
            <a:off x="0" y="4932948"/>
            <a:ext cx="14630400" cy="32966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0584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Social Presence</a:t>
            </a:r>
            <a:endParaRPr lang="en-US" sz="4450" dirty="0"/>
          </a:p>
        </p:txBody>
      </p:sp>
      <p:pic>
        <p:nvPicPr>
          <p:cNvPr id="4" name="Image 1" descr="preencoded.png"/>
          <p:cNvPicPr>
            <a:picLocks noChangeAspect="1"/>
          </p:cNvPicPr>
          <p:nvPr/>
        </p:nvPicPr>
        <p:blipFill>
          <a:blip r:embed="rId4"/>
          <a:stretch>
            <a:fillRect/>
          </a:stretch>
        </p:blipFill>
        <p:spPr>
          <a:xfrm>
            <a:off x="4451390" y="2107406"/>
            <a:ext cx="1134070" cy="1360884"/>
          </a:xfrm>
          <a:prstGeom prst="rect">
            <a:avLst/>
          </a:prstGeom>
        </p:spPr>
      </p:pic>
      <p:sp>
        <p:nvSpPr>
          <p:cNvPr id="5" name="Text 1"/>
          <p:cNvSpPr/>
          <p:nvPr/>
        </p:nvSpPr>
        <p:spPr>
          <a:xfrm>
            <a:off x="5925622" y="23342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Facebook</a:t>
            </a:r>
            <a:endParaRPr lang="en-US" sz="2200" dirty="0"/>
          </a:p>
        </p:txBody>
      </p:sp>
      <p:sp>
        <p:nvSpPr>
          <p:cNvPr id="6" name="Text 2"/>
          <p:cNvSpPr/>
          <p:nvPr/>
        </p:nvSpPr>
        <p:spPr>
          <a:xfrm>
            <a:off x="5925622" y="2824639"/>
            <a:ext cx="791098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social links were detected.</a:t>
            </a:r>
            <a:endParaRPr lang="en-US" sz="1750" dirty="0"/>
          </a:p>
        </p:txBody>
      </p:sp>
      <p:pic>
        <p:nvPicPr>
          <p:cNvPr id="7" name="Image 2" descr="preencoded.png"/>
          <p:cNvPicPr>
            <a:picLocks noChangeAspect="1"/>
          </p:cNvPicPr>
          <p:nvPr/>
        </p:nvPicPr>
        <p:blipFill>
          <a:blip r:embed="rId5"/>
          <a:stretch>
            <a:fillRect/>
          </a:stretch>
        </p:blipFill>
        <p:spPr>
          <a:xfrm>
            <a:off x="4451390" y="3468291"/>
            <a:ext cx="1134070" cy="1360884"/>
          </a:xfrm>
          <a:prstGeom prst="rect">
            <a:avLst/>
          </a:prstGeom>
        </p:spPr>
      </p:pic>
      <p:sp>
        <p:nvSpPr>
          <p:cNvPr id="8" name="Text 3"/>
          <p:cNvSpPr/>
          <p:nvPr/>
        </p:nvSpPr>
        <p:spPr>
          <a:xfrm>
            <a:off x="5925622" y="36951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Twitter</a:t>
            </a:r>
            <a:endParaRPr lang="en-US" sz="2200" dirty="0"/>
          </a:p>
        </p:txBody>
      </p:sp>
      <p:sp>
        <p:nvSpPr>
          <p:cNvPr id="9" name="Text 4"/>
          <p:cNvSpPr/>
          <p:nvPr/>
        </p:nvSpPr>
        <p:spPr>
          <a:xfrm>
            <a:off x="5925622" y="4185523"/>
            <a:ext cx="791098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social links were detected.</a:t>
            </a:r>
            <a:endParaRPr lang="en-US" sz="1750" dirty="0"/>
          </a:p>
        </p:txBody>
      </p:sp>
      <p:pic>
        <p:nvPicPr>
          <p:cNvPr id="10" name="Image 3" descr="preencoded.png"/>
          <p:cNvPicPr>
            <a:picLocks noChangeAspect="1"/>
          </p:cNvPicPr>
          <p:nvPr/>
        </p:nvPicPr>
        <p:blipFill>
          <a:blip r:embed="rId6"/>
          <a:stretch>
            <a:fillRect/>
          </a:stretch>
        </p:blipFill>
        <p:spPr>
          <a:xfrm>
            <a:off x="4451390" y="4829175"/>
            <a:ext cx="1134070" cy="1360884"/>
          </a:xfrm>
          <a:prstGeom prst="rect">
            <a:avLst/>
          </a:prstGeom>
        </p:spPr>
      </p:pic>
      <p:sp>
        <p:nvSpPr>
          <p:cNvPr id="11" name="Text 5"/>
          <p:cNvSpPr/>
          <p:nvPr/>
        </p:nvSpPr>
        <p:spPr>
          <a:xfrm>
            <a:off x="5925622" y="5055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Instagram</a:t>
            </a:r>
            <a:endParaRPr lang="en-US" sz="2200" dirty="0"/>
          </a:p>
        </p:txBody>
      </p:sp>
      <p:sp>
        <p:nvSpPr>
          <p:cNvPr id="12" name="Text 6"/>
          <p:cNvSpPr/>
          <p:nvPr/>
        </p:nvSpPr>
        <p:spPr>
          <a:xfrm>
            <a:off x="5925622" y="5546408"/>
            <a:ext cx="791098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social links were detected.</a:t>
            </a:r>
            <a:endParaRPr lang="en-US" sz="1750" dirty="0"/>
          </a:p>
        </p:txBody>
      </p:sp>
      <p:sp>
        <p:nvSpPr>
          <p:cNvPr id="13" name="Text 7"/>
          <p:cNvSpPr/>
          <p:nvPr/>
        </p:nvSpPr>
        <p:spPr>
          <a:xfrm>
            <a:off x="4451390" y="6445210"/>
            <a:ext cx="93852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social links were detected for Facebook, Twitter, and Instagram. Adding these links is recommended to improve social presence and engagement.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761167"/>
            <a:ext cx="6155174"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Website Traffic Analysis</a:t>
            </a:r>
            <a:endParaRPr lang="en-US" sz="4450" dirty="0"/>
          </a:p>
        </p:txBody>
      </p:sp>
      <p:sp>
        <p:nvSpPr>
          <p:cNvPr id="4" name="Text 1"/>
          <p:cNvSpPr/>
          <p:nvPr/>
        </p:nvSpPr>
        <p:spPr>
          <a:xfrm>
            <a:off x="4451390" y="1923455"/>
            <a:ext cx="4522470"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N/A</a:t>
            </a:r>
            <a:endParaRPr lang="en-US" sz="5850" dirty="0"/>
          </a:p>
        </p:txBody>
      </p:sp>
      <p:sp>
        <p:nvSpPr>
          <p:cNvPr id="5" name="Text 2"/>
          <p:cNvSpPr/>
          <p:nvPr/>
        </p:nvSpPr>
        <p:spPr>
          <a:xfrm>
            <a:off x="5294948" y="295525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Traffic Rank</a:t>
            </a:r>
            <a:endParaRPr lang="en-US" sz="2200" dirty="0"/>
          </a:p>
        </p:txBody>
      </p:sp>
      <p:sp>
        <p:nvSpPr>
          <p:cNvPr id="6" name="Text 3"/>
          <p:cNvSpPr/>
          <p:nvPr/>
        </p:nvSpPr>
        <p:spPr>
          <a:xfrm>
            <a:off x="4451390" y="3445669"/>
            <a:ext cx="4522470" cy="362903"/>
          </a:xfrm>
          <a:prstGeom prst="rect">
            <a:avLst/>
          </a:prstGeom>
          <a:noFill/>
          <a:ln/>
        </p:spPr>
        <p:txBody>
          <a:bodyPr wrap="non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No global rank found.</a:t>
            </a:r>
            <a:endParaRPr lang="en-US" sz="1750" dirty="0"/>
          </a:p>
        </p:txBody>
      </p:sp>
      <p:sp>
        <p:nvSpPr>
          <p:cNvPr id="7" name="Text 4"/>
          <p:cNvSpPr/>
          <p:nvPr/>
        </p:nvSpPr>
        <p:spPr>
          <a:xfrm>
            <a:off x="9314021" y="1923455"/>
            <a:ext cx="4522589"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N/A</a:t>
            </a:r>
            <a:endParaRPr lang="en-US" sz="5850" dirty="0"/>
          </a:p>
        </p:txBody>
      </p:sp>
      <p:sp>
        <p:nvSpPr>
          <p:cNvPr id="8" name="Text 5"/>
          <p:cNvSpPr/>
          <p:nvPr/>
        </p:nvSpPr>
        <p:spPr>
          <a:xfrm>
            <a:off x="10157698" y="295525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Visitor Localization</a:t>
            </a:r>
            <a:endParaRPr lang="en-US" sz="2200" dirty="0"/>
          </a:p>
        </p:txBody>
      </p:sp>
      <p:sp>
        <p:nvSpPr>
          <p:cNvPr id="9" name="Text 6"/>
          <p:cNvSpPr/>
          <p:nvPr/>
        </p:nvSpPr>
        <p:spPr>
          <a:xfrm>
            <a:off x="9314021" y="3445669"/>
            <a:ext cx="4522589" cy="362903"/>
          </a:xfrm>
          <a:prstGeom prst="rect">
            <a:avLst/>
          </a:prstGeom>
          <a:noFill/>
          <a:ln/>
        </p:spPr>
        <p:txBody>
          <a:bodyPr wrap="non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No data.</a:t>
            </a:r>
            <a:endParaRPr lang="en-US" sz="1750" dirty="0"/>
          </a:p>
        </p:txBody>
      </p:sp>
      <p:sp>
        <p:nvSpPr>
          <p:cNvPr id="10" name="Text 7"/>
          <p:cNvSpPr/>
          <p:nvPr/>
        </p:nvSpPr>
        <p:spPr>
          <a:xfrm>
            <a:off x="6882646" y="4602361"/>
            <a:ext cx="4522589"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$60</a:t>
            </a:r>
            <a:endParaRPr lang="en-US" sz="5850" dirty="0"/>
          </a:p>
        </p:txBody>
      </p:sp>
      <p:sp>
        <p:nvSpPr>
          <p:cNvPr id="11" name="Text 8"/>
          <p:cNvSpPr/>
          <p:nvPr/>
        </p:nvSpPr>
        <p:spPr>
          <a:xfrm>
            <a:off x="7726323" y="563415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Website Worth</a:t>
            </a:r>
            <a:endParaRPr lang="en-US" sz="2200" dirty="0"/>
          </a:p>
        </p:txBody>
      </p:sp>
      <p:sp>
        <p:nvSpPr>
          <p:cNvPr id="12" name="Text 9"/>
          <p:cNvSpPr/>
          <p:nvPr/>
        </p:nvSpPr>
        <p:spPr>
          <a:xfrm>
            <a:off x="6882646" y="6124575"/>
            <a:ext cx="4522589" cy="362903"/>
          </a:xfrm>
          <a:prstGeom prst="rect">
            <a:avLst/>
          </a:prstGeom>
          <a:noFill/>
          <a:ln/>
        </p:spPr>
        <p:txBody>
          <a:bodyPr wrap="non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(Estimate only)</a:t>
            </a:r>
            <a:endParaRPr lang="en-US" sz="1750" dirty="0"/>
          </a:p>
        </p:txBody>
      </p:sp>
      <p:sp>
        <p:nvSpPr>
          <p:cNvPr id="13" name="Text 10"/>
          <p:cNvSpPr/>
          <p:nvPr/>
        </p:nvSpPr>
        <p:spPr>
          <a:xfrm>
            <a:off x="4451390" y="6742628"/>
            <a:ext cx="93852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global rank or visitor localization data was found. Connecting Google Analytics and Search Console is suggested for audience insights.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3704" y="67297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Link Analysis</a:t>
            </a:r>
            <a:endParaRPr lang="en-US" sz="4450" dirty="0"/>
          </a:p>
        </p:txBody>
      </p:sp>
      <p:sp>
        <p:nvSpPr>
          <p:cNvPr id="3" name="Text 1"/>
          <p:cNvSpPr/>
          <p:nvPr/>
        </p:nvSpPr>
        <p:spPr>
          <a:xfrm>
            <a:off x="689957" y="21275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Total In-Page Links</a:t>
            </a:r>
            <a:endParaRPr lang="en-US" sz="2200" dirty="0"/>
          </a:p>
        </p:txBody>
      </p:sp>
      <p:sp>
        <p:nvSpPr>
          <p:cNvPr id="4" name="Text 2"/>
          <p:cNvSpPr/>
          <p:nvPr/>
        </p:nvSpPr>
        <p:spPr>
          <a:xfrm>
            <a:off x="689957" y="270864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21 (mixture of internal and external links). Most are dofollow.</a:t>
            </a:r>
            <a:endParaRPr lang="en-US" sz="1750" dirty="0"/>
          </a:p>
        </p:txBody>
      </p:sp>
      <p:sp>
        <p:nvSpPr>
          <p:cNvPr id="5" name="Text 3"/>
          <p:cNvSpPr/>
          <p:nvPr/>
        </p:nvSpPr>
        <p:spPr>
          <a:xfrm>
            <a:off x="689957" y="3791454"/>
            <a:ext cx="2898934"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Anchor Text Examples</a:t>
            </a:r>
            <a:endParaRPr lang="en-US" sz="2200" dirty="0"/>
          </a:p>
        </p:txBody>
      </p:sp>
      <p:sp>
        <p:nvSpPr>
          <p:cNvPr id="6" name="Text 4"/>
          <p:cNvSpPr/>
          <p:nvPr/>
        </p:nvSpPr>
        <p:spPr>
          <a:xfrm>
            <a:off x="689957" y="44127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Learn more</a:t>
            </a:r>
            <a:endParaRPr lang="en-US" sz="1750" dirty="0"/>
          </a:p>
        </p:txBody>
      </p:sp>
      <p:sp>
        <p:nvSpPr>
          <p:cNvPr id="7" name="Text 5"/>
          <p:cNvSpPr/>
          <p:nvPr/>
        </p:nvSpPr>
        <p:spPr>
          <a:xfrm>
            <a:off x="689957" y="497660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Read the report</a:t>
            </a:r>
            <a:endParaRPr lang="en-US" sz="1750" dirty="0"/>
          </a:p>
        </p:txBody>
      </p:sp>
      <p:sp>
        <p:nvSpPr>
          <p:cNvPr id="8" name="Text 6"/>
          <p:cNvSpPr/>
          <p:nvPr/>
        </p:nvSpPr>
        <p:spPr>
          <a:xfrm>
            <a:off x="689957" y="55299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Discover more about our work</a:t>
            </a:r>
            <a:endParaRPr lang="en-US" sz="1750" dirty="0"/>
          </a:p>
        </p:txBody>
      </p:sp>
      <p:sp>
        <p:nvSpPr>
          <p:cNvPr id="9" name="Text 7"/>
          <p:cNvSpPr/>
          <p:nvPr/>
        </p:nvSpPr>
        <p:spPr>
          <a:xfrm>
            <a:off x="689957" y="60833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Contact us</a:t>
            </a:r>
            <a:endParaRPr lang="en-US" sz="1750" dirty="0"/>
          </a:p>
        </p:txBody>
      </p:sp>
      <p:sp>
        <p:nvSpPr>
          <p:cNvPr id="10" name="Text 8"/>
          <p:cNvSpPr/>
          <p:nvPr/>
        </p:nvSpPr>
        <p:spPr>
          <a:xfrm>
            <a:off x="689957" y="666433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Browse job listings</a:t>
            </a:r>
            <a:endParaRPr lang="en-US" sz="1750" dirty="0"/>
          </a:p>
        </p:txBody>
      </p:sp>
      <p:sp>
        <p:nvSpPr>
          <p:cNvPr id="12" name="TextBox 11">
            <a:extLst>
              <a:ext uri="{FF2B5EF4-FFF2-40B4-BE49-F238E27FC236}">
                <a16:creationId xmlns:a16="http://schemas.microsoft.com/office/drawing/2014/main" id="{3CE9AED3-C5F0-E80D-F962-6847D4C2D1E9}"/>
              </a:ext>
            </a:extLst>
          </p:cNvPr>
          <p:cNvSpPr txBox="1"/>
          <p:nvPr/>
        </p:nvSpPr>
        <p:spPr>
          <a:xfrm>
            <a:off x="3553767" y="2701026"/>
            <a:ext cx="7315200" cy="369332"/>
          </a:xfrm>
          <a:prstGeom prst="rect">
            <a:avLst/>
          </a:prstGeom>
          <a:noFill/>
        </p:spPr>
        <p:txBody>
          <a:bodyPr wrap="square">
            <a:spAutoFit/>
          </a:bodyPr>
          <a:lstStyle/>
          <a:p>
            <a:endParaRPr lang="en-GB" dirty="0"/>
          </a:p>
        </p:txBody>
      </p:sp>
      <p:pic>
        <p:nvPicPr>
          <p:cNvPr id="14" name="Picture 13" descr="A finger pointing at a digital screen&#10;&#10;AI-generated content may be incorrect.">
            <a:extLst>
              <a:ext uri="{FF2B5EF4-FFF2-40B4-BE49-F238E27FC236}">
                <a16:creationId xmlns:a16="http://schemas.microsoft.com/office/drawing/2014/main" id="{D508254F-0037-EA44-168E-2FE91F35D5AB}"/>
              </a:ext>
            </a:extLst>
          </p:cNvPr>
          <p:cNvPicPr>
            <a:picLocks noChangeAspect="1"/>
          </p:cNvPicPr>
          <p:nvPr/>
        </p:nvPicPr>
        <p:blipFill>
          <a:blip r:embed="rId3"/>
          <a:stretch>
            <a:fillRect/>
          </a:stretch>
        </p:blipFill>
        <p:spPr>
          <a:xfrm>
            <a:off x="8253663" y="-12032"/>
            <a:ext cx="6376737" cy="82416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38674" y="0"/>
            <a:ext cx="5991726" cy="8229600"/>
          </a:xfrm>
          <a:prstGeom prst="rect">
            <a:avLst/>
          </a:prstGeom>
        </p:spPr>
      </p:pic>
      <p:sp>
        <p:nvSpPr>
          <p:cNvPr id="3" name="Text 0"/>
          <p:cNvSpPr/>
          <p:nvPr/>
        </p:nvSpPr>
        <p:spPr>
          <a:xfrm>
            <a:off x="938169" y="11838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Broken Links</a:t>
            </a:r>
            <a:endParaRPr lang="en-US" sz="4450" dirty="0"/>
          </a:p>
        </p:txBody>
      </p:sp>
      <p:sp>
        <p:nvSpPr>
          <p:cNvPr id="4" name="Text 1"/>
          <p:cNvSpPr/>
          <p:nvPr/>
        </p:nvSpPr>
        <p:spPr>
          <a:xfrm>
            <a:off x="938169" y="223277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Broken Links Detected: </a:t>
            </a: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a:t>
            </a:r>
            <a:r>
              <a:rPr lang="en-US" sz="1750" u="sng" dirty="0">
                <a:solidFill>
                  <a:srgbClr val="1B1B2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http://cognizant.com/fragments/us/en/site/contactus\_widget\_form/sticky\_contact\_us</a:t>
            </a:r>
            <a:endParaRPr lang="en-US" sz="1750" dirty="0"/>
          </a:p>
        </p:txBody>
      </p:sp>
      <p:sp>
        <p:nvSpPr>
          <p:cNvPr id="5" name="Text 2"/>
          <p:cNvSpPr/>
          <p:nvPr/>
        </p:nvSpPr>
        <p:spPr>
          <a:xfrm>
            <a:off x="938169" y="357663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Recommend updating or removing broken links to enhance user experience and SEO.</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3628" y="602813"/>
            <a:ext cx="7296507" cy="604838"/>
          </a:xfrm>
          <a:prstGeom prst="rect">
            <a:avLst/>
          </a:prstGeom>
          <a:noFill/>
          <a:ln/>
        </p:spPr>
        <p:txBody>
          <a:bodyPr wrap="none" lIns="0" tIns="0" rIns="0" bIns="0" rtlCol="0" anchor="t"/>
          <a:lstStyle/>
          <a:p>
            <a:pPr marL="0" indent="0" algn="l">
              <a:lnSpc>
                <a:spcPts val="4750"/>
              </a:lnSpc>
              <a:buNone/>
            </a:pPr>
            <a:r>
              <a:rPr lang="en-US" sz="3800" dirty="0">
                <a:solidFill>
                  <a:srgbClr val="1B1B27"/>
                </a:solidFill>
                <a:latin typeface="Raleway" pitchFamily="34" charset="0"/>
                <a:ea typeface="Raleway" pitchFamily="34" charset="-122"/>
                <a:cs typeface="Raleway" pitchFamily="34" charset="-120"/>
              </a:rPr>
              <a:t>Conclusion &amp; Recommendations</a:t>
            </a:r>
            <a:endParaRPr lang="en-US" sz="3800" dirty="0"/>
          </a:p>
        </p:txBody>
      </p:sp>
      <p:sp>
        <p:nvSpPr>
          <p:cNvPr id="4" name="Shape 1"/>
          <p:cNvSpPr/>
          <p:nvPr/>
        </p:nvSpPr>
        <p:spPr>
          <a:xfrm>
            <a:off x="6163628" y="1715572"/>
            <a:ext cx="435412" cy="435412"/>
          </a:xfrm>
          <a:prstGeom prst="roundRect">
            <a:avLst>
              <a:gd name="adj" fmla="val 18668"/>
            </a:avLst>
          </a:prstGeom>
          <a:solidFill>
            <a:srgbClr val="E1E1EA"/>
          </a:solidFill>
          <a:ln w="7620">
            <a:solidFill>
              <a:srgbClr val="C7C7D0"/>
            </a:solidFill>
            <a:prstDash val="solid"/>
          </a:ln>
        </p:spPr>
        <p:txBody>
          <a:bodyPr/>
          <a:lstStyle/>
          <a:p>
            <a:endParaRPr lang="en-GB"/>
          </a:p>
        </p:txBody>
      </p:sp>
      <p:sp>
        <p:nvSpPr>
          <p:cNvPr id="5" name="Text 2"/>
          <p:cNvSpPr/>
          <p:nvPr/>
        </p:nvSpPr>
        <p:spPr>
          <a:xfrm>
            <a:off x="6792516" y="1715572"/>
            <a:ext cx="2624733" cy="302419"/>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latin typeface="Raleway" pitchFamily="34" charset="0"/>
                <a:ea typeface="Raleway" pitchFamily="34" charset="-122"/>
                <a:cs typeface="Raleway" pitchFamily="34" charset="-120"/>
              </a:rPr>
              <a:t>Mobile Responsiveness</a:t>
            </a:r>
            <a:endParaRPr lang="en-US" sz="1900" dirty="0"/>
          </a:p>
        </p:txBody>
      </p:sp>
      <p:sp>
        <p:nvSpPr>
          <p:cNvPr id="6" name="Text 3"/>
          <p:cNvSpPr/>
          <p:nvPr/>
        </p:nvSpPr>
        <p:spPr>
          <a:xfrm>
            <a:off x="6792516" y="2134076"/>
            <a:ext cx="7160657" cy="309563"/>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Critical improvement needed.</a:t>
            </a:r>
            <a:endParaRPr lang="en-US" sz="1500" dirty="0"/>
          </a:p>
        </p:txBody>
      </p:sp>
      <p:sp>
        <p:nvSpPr>
          <p:cNvPr id="7" name="Shape 4"/>
          <p:cNvSpPr/>
          <p:nvPr/>
        </p:nvSpPr>
        <p:spPr>
          <a:xfrm>
            <a:off x="6163628" y="2854762"/>
            <a:ext cx="435412" cy="435412"/>
          </a:xfrm>
          <a:prstGeom prst="roundRect">
            <a:avLst>
              <a:gd name="adj" fmla="val 18668"/>
            </a:avLst>
          </a:prstGeom>
          <a:solidFill>
            <a:srgbClr val="E1E1EA"/>
          </a:solidFill>
          <a:ln w="7620">
            <a:solidFill>
              <a:srgbClr val="C7C7D0"/>
            </a:solidFill>
            <a:prstDash val="solid"/>
          </a:ln>
        </p:spPr>
        <p:txBody>
          <a:bodyPr/>
          <a:lstStyle/>
          <a:p>
            <a:endParaRPr lang="en-GB"/>
          </a:p>
        </p:txBody>
      </p:sp>
      <p:sp>
        <p:nvSpPr>
          <p:cNvPr id="8" name="Text 5"/>
          <p:cNvSpPr/>
          <p:nvPr/>
        </p:nvSpPr>
        <p:spPr>
          <a:xfrm>
            <a:off x="6792516" y="2854762"/>
            <a:ext cx="3811310" cy="302419"/>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latin typeface="Raleway" pitchFamily="34" charset="0"/>
                <a:ea typeface="Raleway" pitchFamily="34" charset="-122"/>
                <a:cs typeface="Raleway" pitchFamily="34" charset="-120"/>
              </a:rPr>
              <a:t>Language Declaration &amp; Encoding</a:t>
            </a:r>
            <a:endParaRPr lang="en-US" sz="1900" dirty="0"/>
          </a:p>
        </p:txBody>
      </p:sp>
      <p:sp>
        <p:nvSpPr>
          <p:cNvPr id="9" name="Text 6"/>
          <p:cNvSpPr/>
          <p:nvPr/>
        </p:nvSpPr>
        <p:spPr>
          <a:xfrm>
            <a:off x="6792516" y="3273266"/>
            <a:ext cx="7160657" cy="309563"/>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Essential for SEO and accessibility.</a:t>
            </a:r>
            <a:endParaRPr lang="en-US" sz="1500" dirty="0"/>
          </a:p>
        </p:txBody>
      </p:sp>
      <p:sp>
        <p:nvSpPr>
          <p:cNvPr id="10" name="Shape 7"/>
          <p:cNvSpPr/>
          <p:nvPr/>
        </p:nvSpPr>
        <p:spPr>
          <a:xfrm>
            <a:off x="6163628" y="3993952"/>
            <a:ext cx="435412" cy="435412"/>
          </a:xfrm>
          <a:prstGeom prst="roundRect">
            <a:avLst>
              <a:gd name="adj" fmla="val 18668"/>
            </a:avLst>
          </a:prstGeom>
          <a:solidFill>
            <a:srgbClr val="E1E1EA"/>
          </a:solidFill>
          <a:ln w="7620">
            <a:solidFill>
              <a:srgbClr val="C7C7D0"/>
            </a:solidFill>
            <a:prstDash val="solid"/>
          </a:ln>
        </p:spPr>
        <p:txBody>
          <a:bodyPr/>
          <a:lstStyle/>
          <a:p>
            <a:endParaRPr lang="en-GB"/>
          </a:p>
        </p:txBody>
      </p:sp>
      <p:sp>
        <p:nvSpPr>
          <p:cNvPr id="11" name="Text 8"/>
          <p:cNvSpPr/>
          <p:nvPr/>
        </p:nvSpPr>
        <p:spPr>
          <a:xfrm>
            <a:off x="6792516" y="3993952"/>
            <a:ext cx="2847499" cy="302419"/>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latin typeface="Raleway" pitchFamily="34" charset="0"/>
                <a:ea typeface="Raleway" pitchFamily="34" charset="-122"/>
                <a:cs typeface="Raleway" pitchFamily="34" charset="-120"/>
              </a:rPr>
              <a:t>Analytics Implementation</a:t>
            </a:r>
            <a:endParaRPr lang="en-US" sz="1900" dirty="0"/>
          </a:p>
        </p:txBody>
      </p:sp>
      <p:sp>
        <p:nvSpPr>
          <p:cNvPr id="12" name="Text 9"/>
          <p:cNvSpPr/>
          <p:nvPr/>
        </p:nvSpPr>
        <p:spPr>
          <a:xfrm>
            <a:off x="6792516" y="4412456"/>
            <a:ext cx="7160657" cy="309563"/>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Required for performance tracking.</a:t>
            </a:r>
            <a:endParaRPr lang="en-US" sz="1500" dirty="0"/>
          </a:p>
        </p:txBody>
      </p:sp>
      <p:sp>
        <p:nvSpPr>
          <p:cNvPr id="13" name="Shape 10"/>
          <p:cNvSpPr/>
          <p:nvPr/>
        </p:nvSpPr>
        <p:spPr>
          <a:xfrm>
            <a:off x="6163628" y="5133142"/>
            <a:ext cx="435412" cy="435412"/>
          </a:xfrm>
          <a:prstGeom prst="roundRect">
            <a:avLst>
              <a:gd name="adj" fmla="val 18668"/>
            </a:avLst>
          </a:prstGeom>
          <a:solidFill>
            <a:srgbClr val="E1E1EA"/>
          </a:solidFill>
          <a:ln w="7620">
            <a:solidFill>
              <a:srgbClr val="C7C7D0"/>
            </a:solidFill>
            <a:prstDash val="solid"/>
          </a:ln>
        </p:spPr>
        <p:txBody>
          <a:bodyPr/>
          <a:lstStyle/>
          <a:p>
            <a:endParaRPr lang="en-GB"/>
          </a:p>
        </p:txBody>
      </p:sp>
      <p:sp>
        <p:nvSpPr>
          <p:cNvPr id="14" name="Text 11"/>
          <p:cNvSpPr/>
          <p:nvPr/>
        </p:nvSpPr>
        <p:spPr>
          <a:xfrm>
            <a:off x="6792516" y="5133142"/>
            <a:ext cx="2418993" cy="302419"/>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latin typeface="Raleway" pitchFamily="34" charset="0"/>
                <a:ea typeface="Raleway" pitchFamily="34" charset="-122"/>
                <a:cs typeface="Raleway" pitchFamily="34" charset="-120"/>
              </a:rPr>
              <a:t>Social Integration</a:t>
            </a:r>
            <a:endParaRPr lang="en-US" sz="1900" dirty="0"/>
          </a:p>
        </p:txBody>
      </p:sp>
      <p:sp>
        <p:nvSpPr>
          <p:cNvPr id="15" name="Text 12"/>
          <p:cNvSpPr/>
          <p:nvPr/>
        </p:nvSpPr>
        <p:spPr>
          <a:xfrm>
            <a:off x="6792516" y="5551646"/>
            <a:ext cx="7160657" cy="309563"/>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Enhance social presence and engagement.</a:t>
            </a:r>
            <a:endParaRPr lang="en-US" sz="1500" dirty="0"/>
          </a:p>
        </p:txBody>
      </p:sp>
      <p:sp>
        <p:nvSpPr>
          <p:cNvPr id="16" name="Text 13"/>
          <p:cNvSpPr/>
          <p:nvPr/>
        </p:nvSpPr>
        <p:spPr>
          <a:xfrm>
            <a:off x="6163628" y="6078855"/>
            <a:ext cx="7789545" cy="1547813"/>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Your website demonstrates strong performance in areas such as page speed, URL structure, and compression. However, critical improvements are needed in mobile responsiveness, language declaration &amp; encoding, analytics implementation, social integration, and broken link resolution. Prioritizing these areas will boost usability, SEO visibility, and user experience.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9062" y="1033659"/>
            <a:ext cx="13042821" cy="1417558"/>
          </a:xfrm>
          <a:prstGeom prst="rect">
            <a:avLst/>
          </a:prstGeom>
          <a:noFill/>
          <a:ln/>
        </p:spPr>
        <p:txBody>
          <a:bodyPr wrap="square" lIns="0" tIns="0" rIns="0" bIns="0" rtlCol="0" anchor="t"/>
          <a:lstStyle/>
          <a:p>
            <a:pPr marL="0" indent="0" algn="l">
              <a:lnSpc>
                <a:spcPts val="5550"/>
              </a:lnSpc>
              <a:buNone/>
            </a:pPr>
            <a:endParaRPr lang="en-US" sz="4450" dirty="0"/>
          </a:p>
        </p:txBody>
      </p:sp>
      <p:sp>
        <p:nvSpPr>
          <p:cNvPr id="10" name="TextBox 9">
            <a:extLst>
              <a:ext uri="{FF2B5EF4-FFF2-40B4-BE49-F238E27FC236}">
                <a16:creationId xmlns:a16="http://schemas.microsoft.com/office/drawing/2014/main" id="{5F0BD356-B5BE-2A69-B867-C6FB28D4CBDA}"/>
              </a:ext>
            </a:extLst>
          </p:cNvPr>
          <p:cNvSpPr txBox="1"/>
          <p:nvPr/>
        </p:nvSpPr>
        <p:spPr>
          <a:xfrm>
            <a:off x="669062" y="2129402"/>
            <a:ext cx="5972370" cy="4801314"/>
          </a:xfrm>
          <a:prstGeom prst="rect">
            <a:avLst/>
          </a:prstGeom>
          <a:noFill/>
        </p:spPr>
        <p:txBody>
          <a:bodyPr wrap="square">
            <a:spAutoFit/>
          </a:bodyPr>
          <a:lstStyle/>
          <a:p>
            <a:pPr>
              <a:lnSpc>
                <a:spcPct val="200000"/>
              </a:lnSpc>
            </a:pPr>
            <a:r>
              <a:rPr lang="en-GB" dirty="0">
                <a:latin typeface="Roboto" panose="02000000000000000000" pitchFamily="2" charset="0"/>
                <a:ea typeface="Roboto" panose="02000000000000000000" pitchFamily="2" charset="0"/>
                <a:cs typeface="Roboto" panose="02000000000000000000" pitchFamily="2" charset="0"/>
              </a:rPr>
              <a:t>Cognizant is a leading global technology and consulting company that provides IT services, including digital, technology, consulting, and operations solutions. Headquartered in Teaneck, New Jersey, Cognizant helps businesses across industries modernize technology, reimagine processes, and transform customer experiences. </a:t>
            </a:r>
          </a:p>
          <a:p>
            <a:endParaRPr lang="en-GB" dirty="0">
              <a:latin typeface="Roboto" panose="02000000000000000000" pitchFamily="2" charset="0"/>
              <a:ea typeface="Roboto" panose="02000000000000000000" pitchFamily="2" charset="0"/>
              <a:cs typeface="Roboto" panose="02000000000000000000" pitchFamily="2" charset="0"/>
            </a:endParaRPr>
          </a:p>
          <a:p>
            <a:endParaRPr lang="en-GB" dirty="0">
              <a:latin typeface="Roboto" panose="02000000000000000000" pitchFamily="2" charset="0"/>
              <a:ea typeface="Roboto" panose="02000000000000000000" pitchFamily="2" charset="0"/>
              <a:cs typeface="Roboto" panose="02000000000000000000" pitchFamily="2" charset="0"/>
            </a:endParaRPr>
          </a:p>
          <a:p>
            <a:r>
              <a:rPr lang="en-GB" dirty="0">
                <a:latin typeface="Roboto" panose="02000000000000000000" pitchFamily="2" charset="0"/>
                <a:ea typeface="Roboto" panose="02000000000000000000" pitchFamily="2" charset="0"/>
                <a:cs typeface="Roboto" panose="02000000000000000000" pitchFamily="2" charset="0"/>
              </a:rPr>
              <a:t>The company’s official website is www.cognizant.com.</a:t>
            </a:r>
          </a:p>
        </p:txBody>
      </p:sp>
      <p:sp>
        <p:nvSpPr>
          <p:cNvPr id="11" name="Text 0">
            <a:extLst>
              <a:ext uri="{FF2B5EF4-FFF2-40B4-BE49-F238E27FC236}">
                <a16:creationId xmlns:a16="http://schemas.microsoft.com/office/drawing/2014/main" id="{2F7F738C-3514-A6F2-B399-2859146B1277}"/>
              </a:ext>
            </a:extLst>
          </p:cNvPr>
          <p:cNvSpPr/>
          <p:nvPr/>
        </p:nvSpPr>
        <p:spPr>
          <a:xfrm>
            <a:off x="669061" y="858579"/>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Raleway" pitchFamily="2" charset="0"/>
              </a:rPr>
              <a:t>Cognizant:</a:t>
            </a:r>
          </a:p>
        </p:txBody>
      </p:sp>
      <p:pic>
        <p:nvPicPr>
          <p:cNvPr id="15" name="Image 0" descr="preencoded.png">
            <a:extLst>
              <a:ext uri="{FF2B5EF4-FFF2-40B4-BE49-F238E27FC236}">
                <a16:creationId xmlns:a16="http://schemas.microsoft.com/office/drawing/2014/main" id="{64ABEBDF-52BD-11A8-7C7A-89B0F5F4AD40}"/>
              </a:ext>
            </a:extLst>
          </p:cNvPr>
          <p:cNvPicPr>
            <a:picLocks noChangeAspect="1"/>
          </p:cNvPicPr>
          <p:nvPr/>
        </p:nvPicPr>
        <p:blipFill>
          <a:blip r:embed="rId3"/>
          <a:stretch>
            <a:fillRect/>
          </a:stretch>
        </p:blipFill>
        <p:spPr>
          <a:xfrm>
            <a:off x="9144000" y="-1"/>
            <a:ext cx="5486400" cy="8229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2D410-AA7E-1317-469E-9B76229D9A9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DF8EF5A-5365-7F41-E4CE-02EF89942FF5}"/>
              </a:ext>
            </a:extLst>
          </p:cNvPr>
          <p:cNvSpPr/>
          <p:nvPr/>
        </p:nvSpPr>
        <p:spPr>
          <a:xfrm>
            <a:off x="669062" y="1033659"/>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Search Engine Optimization:</a:t>
            </a:r>
            <a:endParaRPr lang="en-US" sz="4450" dirty="0"/>
          </a:p>
        </p:txBody>
      </p:sp>
      <p:sp>
        <p:nvSpPr>
          <p:cNvPr id="3" name="Text 1">
            <a:extLst>
              <a:ext uri="{FF2B5EF4-FFF2-40B4-BE49-F238E27FC236}">
                <a16:creationId xmlns:a16="http://schemas.microsoft.com/office/drawing/2014/main" id="{9332C6E8-39D7-270C-7B33-D97F498359A3}"/>
              </a:ext>
            </a:extLst>
          </p:cNvPr>
          <p:cNvSpPr/>
          <p:nvPr/>
        </p:nvSpPr>
        <p:spPr>
          <a:xfrm>
            <a:off x="801409" y="2635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Title Tag</a:t>
            </a:r>
            <a:endParaRPr lang="en-US" sz="2200" dirty="0"/>
          </a:p>
        </p:txBody>
      </p:sp>
      <p:sp>
        <p:nvSpPr>
          <p:cNvPr id="4" name="Text 2">
            <a:extLst>
              <a:ext uri="{FF2B5EF4-FFF2-40B4-BE49-F238E27FC236}">
                <a16:creationId xmlns:a16="http://schemas.microsoft.com/office/drawing/2014/main" id="{9D366400-6E8B-E391-7C87-EBA3BFBB4B4F}"/>
              </a:ext>
            </a:extLst>
          </p:cNvPr>
          <p:cNvSpPr/>
          <p:nvPr/>
        </p:nvSpPr>
        <p:spPr>
          <a:xfrm>
            <a:off x="801409" y="3216417"/>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Content:</a:t>
            </a:r>
            <a:r>
              <a:rPr lang="en-US" sz="1750" dirty="0">
                <a:solidFill>
                  <a:srgbClr val="3C3939"/>
                </a:solidFill>
                <a:latin typeface="Roboto" pitchFamily="34" charset="0"/>
                <a:ea typeface="Roboto" pitchFamily="34" charset="-122"/>
                <a:cs typeface="Roboto" pitchFamily="34" charset="-120"/>
              </a:rPr>
              <a:t> Intuition engineered—human insight, superhuman speed | Cognizant</a:t>
            </a:r>
            <a:endParaRPr lang="en-US" sz="1750" dirty="0"/>
          </a:p>
        </p:txBody>
      </p:sp>
      <p:sp>
        <p:nvSpPr>
          <p:cNvPr id="5" name="Text 3">
            <a:extLst>
              <a:ext uri="{FF2B5EF4-FFF2-40B4-BE49-F238E27FC236}">
                <a16:creationId xmlns:a16="http://schemas.microsoft.com/office/drawing/2014/main" id="{46CFD966-C965-3258-AE66-199363F6D474}"/>
              </a:ext>
            </a:extLst>
          </p:cNvPr>
          <p:cNvSpPr/>
          <p:nvPr/>
        </p:nvSpPr>
        <p:spPr>
          <a:xfrm>
            <a:off x="801409" y="4146295"/>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Length:</a:t>
            </a:r>
            <a:r>
              <a:rPr lang="en-US" sz="1750" dirty="0">
                <a:solidFill>
                  <a:srgbClr val="3C3939"/>
                </a:solidFill>
                <a:latin typeface="Roboto" pitchFamily="34" charset="0"/>
                <a:ea typeface="Roboto" pitchFamily="34" charset="-122"/>
                <a:cs typeface="Roboto" pitchFamily="34" charset="-120"/>
              </a:rPr>
              <a:t> 64 characters </a:t>
            </a:r>
            <a:r>
              <a:rPr lang="en-US" sz="1750" dirty="0">
                <a:solidFill>
                  <a:srgbClr val="000000"/>
                </a:solidFill>
                <a:latin typeface="Roboto" pitchFamily="34" charset="0"/>
                <a:ea typeface="Roboto" pitchFamily="34" charset="-122"/>
                <a:cs typeface="Roboto" pitchFamily="34" charset="-120"/>
              </a:rPr>
              <a:t>✅</a:t>
            </a:r>
            <a:endParaRPr lang="en-US" sz="1750" dirty="0"/>
          </a:p>
        </p:txBody>
      </p:sp>
      <p:sp>
        <p:nvSpPr>
          <p:cNvPr id="6" name="Text 4">
            <a:extLst>
              <a:ext uri="{FF2B5EF4-FFF2-40B4-BE49-F238E27FC236}">
                <a16:creationId xmlns:a16="http://schemas.microsoft.com/office/drawing/2014/main" id="{7579F6FB-3A53-4BA5-3D67-427C2731A5B2}"/>
              </a:ext>
            </a:extLst>
          </p:cNvPr>
          <p:cNvSpPr/>
          <p:nvPr/>
        </p:nvSpPr>
        <p:spPr>
          <a:xfrm>
            <a:off x="7607140" y="2635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Meta Description</a:t>
            </a:r>
            <a:endParaRPr lang="en-US" sz="2200" dirty="0"/>
          </a:p>
        </p:txBody>
      </p:sp>
      <p:sp>
        <p:nvSpPr>
          <p:cNvPr id="7" name="Text 5">
            <a:extLst>
              <a:ext uri="{FF2B5EF4-FFF2-40B4-BE49-F238E27FC236}">
                <a16:creationId xmlns:a16="http://schemas.microsoft.com/office/drawing/2014/main" id="{D52FBB33-1D7A-4E64-B94B-6CF51912F0C0}"/>
              </a:ext>
            </a:extLst>
          </p:cNvPr>
          <p:cNvSpPr/>
          <p:nvPr/>
        </p:nvSpPr>
        <p:spPr>
          <a:xfrm>
            <a:off x="7607140" y="3216417"/>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Content:</a:t>
            </a:r>
            <a:r>
              <a:rPr lang="en-US" sz="1750" dirty="0">
                <a:solidFill>
                  <a:srgbClr val="3C3939"/>
                </a:solidFill>
                <a:latin typeface="Roboto" pitchFamily="34" charset="0"/>
                <a:ea typeface="Roboto" pitchFamily="34" charset="-122"/>
                <a:cs typeface="Roboto" pitchFamily="34" charset="-120"/>
              </a:rPr>
              <a:t> Anticipate trends. Drive meaningful change. Outthink your competition. That’s the power of intuition—and we can engineer it. Learn more.</a:t>
            </a:r>
            <a:endParaRPr lang="en-US" sz="1750" dirty="0"/>
          </a:p>
        </p:txBody>
      </p:sp>
      <p:sp>
        <p:nvSpPr>
          <p:cNvPr id="8" name="Text 6">
            <a:extLst>
              <a:ext uri="{FF2B5EF4-FFF2-40B4-BE49-F238E27FC236}">
                <a16:creationId xmlns:a16="http://schemas.microsoft.com/office/drawing/2014/main" id="{09790F8B-88E0-391C-CF81-09A650093643}"/>
              </a:ext>
            </a:extLst>
          </p:cNvPr>
          <p:cNvSpPr/>
          <p:nvPr/>
        </p:nvSpPr>
        <p:spPr>
          <a:xfrm>
            <a:off x="7607140" y="4509198"/>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Length:</a:t>
            </a:r>
            <a:r>
              <a:rPr lang="en-US" sz="1750" dirty="0">
                <a:solidFill>
                  <a:srgbClr val="3C3939"/>
                </a:solidFill>
                <a:latin typeface="Roboto" pitchFamily="34" charset="0"/>
                <a:ea typeface="Roboto" pitchFamily="34" charset="-122"/>
                <a:cs typeface="Roboto" pitchFamily="34" charset="-120"/>
              </a:rPr>
              <a:t> 136 characters </a:t>
            </a:r>
            <a:r>
              <a:rPr lang="en-US" sz="1750" dirty="0">
                <a:solidFill>
                  <a:srgbClr val="000000"/>
                </a:solidFill>
                <a:latin typeface="Roboto" pitchFamily="34" charset="0"/>
                <a:ea typeface="Roboto" pitchFamily="34" charset="-122"/>
                <a:cs typeface="Roboto" pitchFamily="34" charset="-120"/>
              </a:rPr>
              <a:t>✅</a:t>
            </a:r>
            <a:endParaRPr lang="en-US" sz="1750" dirty="0"/>
          </a:p>
        </p:txBody>
      </p:sp>
      <p:pic>
        <p:nvPicPr>
          <p:cNvPr id="14" name="Picture 13" descr="Hands typing on a computer&#10;&#10;AI-generated content may be incorrect.">
            <a:extLst>
              <a:ext uri="{FF2B5EF4-FFF2-40B4-BE49-F238E27FC236}">
                <a16:creationId xmlns:a16="http://schemas.microsoft.com/office/drawing/2014/main" id="{6F965FE2-07C4-1026-35FF-4EB087FDFDAA}"/>
              </a:ext>
            </a:extLst>
          </p:cNvPr>
          <p:cNvPicPr>
            <a:picLocks noChangeAspect="1"/>
          </p:cNvPicPr>
          <p:nvPr/>
        </p:nvPicPr>
        <p:blipFill>
          <a:blip r:embed="rId3"/>
          <a:stretch>
            <a:fillRect/>
          </a:stretch>
        </p:blipFill>
        <p:spPr>
          <a:xfrm>
            <a:off x="0" y="5600072"/>
            <a:ext cx="14630400" cy="2671699"/>
          </a:xfrm>
          <a:prstGeom prst="rect">
            <a:avLst/>
          </a:prstGeom>
        </p:spPr>
      </p:pic>
    </p:spTree>
    <p:extLst>
      <p:ext uri="{BB962C8B-B14F-4D97-AF65-F5344CB8AC3E}">
        <p14:creationId xmlns:p14="http://schemas.microsoft.com/office/powerpoint/2010/main" val="2753369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78011" y="849763"/>
            <a:ext cx="947023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Meta Keywords &amp; Headings Analysis</a:t>
            </a:r>
            <a:endParaRPr lang="en-US" sz="4450" dirty="0"/>
          </a:p>
        </p:txBody>
      </p:sp>
      <p:sp>
        <p:nvSpPr>
          <p:cNvPr id="3" name="Text 1"/>
          <p:cNvSpPr/>
          <p:nvPr/>
        </p:nvSpPr>
        <p:spPr>
          <a:xfrm>
            <a:off x="878011" y="21255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Meta Keywords</a:t>
            </a:r>
            <a:endParaRPr lang="en-US" sz="2200" dirty="0"/>
          </a:p>
        </p:txBody>
      </p:sp>
      <p:sp>
        <p:nvSpPr>
          <p:cNvPr id="4" name="Text 2"/>
          <p:cNvSpPr/>
          <p:nvPr/>
        </p:nvSpPr>
        <p:spPr>
          <a:xfrm>
            <a:off x="878011" y="27066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a:t>
            </a:r>
            <a:r>
              <a:rPr lang="en-US" sz="1750" b="1" dirty="0">
                <a:solidFill>
                  <a:srgbClr val="3C3939"/>
                </a:solidFill>
                <a:latin typeface="Roboto" pitchFamily="34" charset="0"/>
                <a:ea typeface="Roboto" pitchFamily="34" charset="-122"/>
                <a:cs typeface="Roboto" pitchFamily="34" charset="-120"/>
              </a:rPr>
              <a:t>No keywords found.</a:t>
            </a:r>
            <a:r>
              <a:rPr lang="en-US" sz="1750" dirty="0">
                <a:solidFill>
                  <a:srgbClr val="3C3939"/>
                </a:solidFill>
                <a:latin typeface="Roboto" pitchFamily="34" charset="0"/>
                <a:ea typeface="Roboto" pitchFamily="34" charset="-122"/>
                <a:cs typeface="Roboto" pitchFamily="34" charset="-120"/>
              </a:rPr>
              <a:t> Consider adding relevant keywords for better indexing.</a:t>
            </a:r>
            <a:endParaRPr lang="en-US" sz="1750" dirty="0"/>
          </a:p>
        </p:txBody>
      </p:sp>
      <p:sp>
        <p:nvSpPr>
          <p:cNvPr id="5" name="Text 3"/>
          <p:cNvSpPr/>
          <p:nvPr/>
        </p:nvSpPr>
        <p:spPr>
          <a:xfrm>
            <a:off x="7683742" y="21255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Headings</a:t>
            </a:r>
            <a:endParaRPr lang="en-US" sz="2200" dirty="0"/>
          </a:p>
        </p:txBody>
      </p:sp>
      <p:sp>
        <p:nvSpPr>
          <p:cNvPr id="6" name="Text 4"/>
          <p:cNvSpPr/>
          <p:nvPr/>
        </p:nvSpPr>
        <p:spPr>
          <a:xfrm>
            <a:off x="7683742" y="2706661"/>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H1:</a:t>
            </a:r>
            <a:r>
              <a:rPr lang="en-US" sz="1750" dirty="0">
                <a:solidFill>
                  <a:srgbClr val="3C3939"/>
                </a:solidFill>
                <a:latin typeface="Roboto" pitchFamily="34" charset="0"/>
                <a:ea typeface="Roboto" pitchFamily="34" charset="-122"/>
                <a:cs typeface="Roboto" pitchFamily="34" charset="-120"/>
              </a:rPr>
              <a:t> 4 </a:t>
            </a:r>
            <a:r>
              <a:rPr lang="en-US" sz="1750" b="1" dirty="0">
                <a:solidFill>
                  <a:srgbClr val="3C3939"/>
                </a:solidFill>
                <a:latin typeface="Roboto" pitchFamily="34" charset="0"/>
                <a:ea typeface="Roboto" pitchFamily="34" charset="-122"/>
                <a:cs typeface="Roboto" pitchFamily="34" charset="-120"/>
              </a:rPr>
              <a:t>H2:</a:t>
            </a:r>
            <a:r>
              <a:rPr lang="en-US" sz="1750" dirty="0">
                <a:solidFill>
                  <a:srgbClr val="3C3939"/>
                </a:solidFill>
                <a:latin typeface="Roboto" pitchFamily="34" charset="0"/>
                <a:ea typeface="Roboto" pitchFamily="34" charset="-122"/>
                <a:cs typeface="Roboto" pitchFamily="34" charset="-120"/>
              </a:rPr>
              <a:t> 0 </a:t>
            </a:r>
            <a:r>
              <a:rPr lang="en-US" sz="1750" b="1" dirty="0">
                <a:solidFill>
                  <a:srgbClr val="3C3939"/>
                </a:solidFill>
                <a:latin typeface="Roboto" pitchFamily="34" charset="0"/>
                <a:ea typeface="Roboto" pitchFamily="34" charset="-122"/>
                <a:cs typeface="Roboto" pitchFamily="34" charset="-120"/>
              </a:rPr>
              <a:t>H3:</a:t>
            </a:r>
            <a:r>
              <a:rPr lang="en-US" sz="1750" dirty="0">
                <a:solidFill>
                  <a:srgbClr val="3C3939"/>
                </a:solidFill>
                <a:latin typeface="Roboto" pitchFamily="34" charset="0"/>
                <a:ea typeface="Roboto" pitchFamily="34" charset="-122"/>
                <a:cs typeface="Roboto" pitchFamily="34" charset="-120"/>
              </a:rPr>
              <a:t> 1 </a:t>
            </a:r>
            <a:r>
              <a:rPr lang="en-US" sz="1750" b="1" dirty="0">
                <a:solidFill>
                  <a:srgbClr val="3C3939"/>
                </a:solidFill>
                <a:latin typeface="Roboto" pitchFamily="34" charset="0"/>
                <a:ea typeface="Roboto" pitchFamily="34" charset="-122"/>
                <a:cs typeface="Roboto" pitchFamily="34" charset="-120"/>
              </a:rPr>
              <a:t>H4:</a:t>
            </a:r>
            <a:r>
              <a:rPr lang="en-US" sz="1750" dirty="0">
                <a:solidFill>
                  <a:srgbClr val="3C3939"/>
                </a:solidFill>
                <a:latin typeface="Roboto" pitchFamily="34" charset="0"/>
                <a:ea typeface="Roboto" pitchFamily="34" charset="-122"/>
                <a:cs typeface="Roboto" pitchFamily="34" charset="-120"/>
              </a:rPr>
              <a:t> 0 </a:t>
            </a:r>
            <a:r>
              <a:rPr lang="en-US" sz="1750" b="1" dirty="0">
                <a:solidFill>
                  <a:srgbClr val="3C3939"/>
                </a:solidFill>
                <a:latin typeface="Roboto" pitchFamily="34" charset="0"/>
                <a:ea typeface="Roboto" pitchFamily="34" charset="-122"/>
                <a:cs typeface="Roboto" pitchFamily="34" charset="-120"/>
              </a:rPr>
              <a:t>H5:</a:t>
            </a:r>
            <a:r>
              <a:rPr lang="en-US" sz="1750" dirty="0">
                <a:solidFill>
                  <a:srgbClr val="3C3939"/>
                </a:solidFill>
                <a:latin typeface="Roboto" pitchFamily="34" charset="0"/>
                <a:ea typeface="Roboto" pitchFamily="34" charset="-122"/>
                <a:cs typeface="Roboto" pitchFamily="34" charset="-120"/>
              </a:rPr>
              <a:t> 11 </a:t>
            </a:r>
            <a:r>
              <a:rPr lang="en-US" sz="1750" b="1" dirty="0">
                <a:solidFill>
                  <a:srgbClr val="3C3939"/>
                </a:solidFill>
                <a:latin typeface="Roboto" pitchFamily="34" charset="0"/>
                <a:ea typeface="Roboto" pitchFamily="34" charset="-122"/>
                <a:cs typeface="Roboto" pitchFamily="34" charset="-120"/>
              </a:rPr>
              <a:t>H6:</a:t>
            </a:r>
            <a:r>
              <a:rPr lang="en-US" sz="1750" dirty="0">
                <a:solidFill>
                  <a:srgbClr val="3C3939"/>
                </a:solidFill>
                <a:latin typeface="Roboto" pitchFamily="34" charset="0"/>
                <a:ea typeface="Roboto" pitchFamily="34" charset="-122"/>
                <a:cs typeface="Roboto" pitchFamily="34" charset="-120"/>
              </a:rPr>
              <a:t> 0</a:t>
            </a:r>
            <a:endParaRPr lang="en-US" sz="1750" dirty="0"/>
          </a:p>
        </p:txBody>
      </p:sp>
      <p:sp>
        <p:nvSpPr>
          <p:cNvPr id="7" name="Text 0">
            <a:extLst>
              <a:ext uri="{FF2B5EF4-FFF2-40B4-BE49-F238E27FC236}">
                <a16:creationId xmlns:a16="http://schemas.microsoft.com/office/drawing/2014/main" id="{8F3E18A1-7747-EF8D-8C32-E589978536C3}"/>
              </a:ext>
            </a:extLst>
          </p:cNvPr>
          <p:cNvSpPr/>
          <p:nvPr/>
        </p:nvSpPr>
        <p:spPr>
          <a:xfrm>
            <a:off x="757990" y="3839766"/>
            <a:ext cx="12958306"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Keyword Cloud &amp; Consistency</a:t>
            </a:r>
            <a:endParaRPr lang="en-US" sz="4450" dirty="0"/>
          </a:p>
        </p:txBody>
      </p:sp>
      <p:sp>
        <p:nvSpPr>
          <p:cNvPr id="8" name="Shape 1">
            <a:extLst>
              <a:ext uri="{FF2B5EF4-FFF2-40B4-BE49-F238E27FC236}">
                <a16:creationId xmlns:a16="http://schemas.microsoft.com/office/drawing/2014/main" id="{B68BB3FB-6389-1615-2770-878CFA748D0F}"/>
              </a:ext>
            </a:extLst>
          </p:cNvPr>
          <p:cNvSpPr/>
          <p:nvPr/>
        </p:nvSpPr>
        <p:spPr>
          <a:xfrm>
            <a:off x="986295" y="5002173"/>
            <a:ext cx="510302" cy="510302"/>
          </a:xfrm>
          <a:prstGeom prst="roundRect">
            <a:avLst>
              <a:gd name="adj" fmla="val 18669"/>
            </a:avLst>
          </a:prstGeom>
          <a:solidFill>
            <a:srgbClr val="E1E1EA"/>
          </a:solidFill>
          <a:ln w="7620">
            <a:solidFill>
              <a:srgbClr val="C7C7D0"/>
            </a:solidFill>
            <a:prstDash val="solid"/>
          </a:ln>
        </p:spPr>
        <p:txBody>
          <a:bodyPr/>
          <a:lstStyle/>
          <a:p>
            <a:endParaRPr lang="en-GB"/>
          </a:p>
        </p:txBody>
      </p:sp>
      <p:sp>
        <p:nvSpPr>
          <p:cNvPr id="9" name="Text 2">
            <a:extLst>
              <a:ext uri="{FF2B5EF4-FFF2-40B4-BE49-F238E27FC236}">
                <a16:creationId xmlns:a16="http://schemas.microsoft.com/office/drawing/2014/main" id="{5BBD5093-99E4-1B22-D6C1-6A0CDA27CCAC}"/>
              </a:ext>
            </a:extLst>
          </p:cNvPr>
          <p:cNvSpPr/>
          <p:nvPr/>
        </p:nvSpPr>
        <p:spPr>
          <a:xfrm>
            <a:off x="1723411" y="5002173"/>
            <a:ext cx="4467106"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Keyword Cloud (Top Occurrences)</a:t>
            </a:r>
            <a:endParaRPr lang="en-US" sz="2200" dirty="0"/>
          </a:p>
        </p:txBody>
      </p:sp>
      <p:sp>
        <p:nvSpPr>
          <p:cNvPr id="10" name="Text 3">
            <a:extLst>
              <a:ext uri="{FF2B5EF4-FFF2-40B4-BE49-F238E27FC236}">
                <a16:creationId xmlns:a16="http://schemas.microsoft.com/office/drawing/2014/main" id="{B149C92C-C602-075E-3CEA-D7596659C73E}"/>
              </a:ext>
            </a:extLst>
          </p:cNvPr>
          <p:cNvSpPr/>
          <p:nvPr/>
        </p:nvSpPr>
        <p:spPr>
          <a:xfrm>
            <a:off x="1723411" y="5492592"/>
            <a:ext cx="12205040"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background (8), style (6), business (5), vertical (4), workforce (3), more, bottom, future, multi-agent, help, content (2–3 each)</a:t>
            </a:r>
            <a:endParaRPr lang="en-US" sz="1750" dirty="0"/>
          </a:p>
        </p:txBody>
      </p:sp>
      <p:sp>
        <p:nvSpPr>
          <p:cNvPr id="11" name="Shape 4">
            <a:extLst>
              <a:ext uri="{FF2B5EF4-FFF2-40B4-BE49-F238E27FC236}">
                <a16:creationId xmlns:a16="http://schemas.microsoft.com/office/drawing/2014/main" id="{DA738A31-E1DD-4082-0F35-0F587799AFFE}"/>
              </a:ext>
            </a:extLst>
          </p:cNvPr>
          <p:cNvSpPr/>
          <p:nvPr/>
        </p:nvSpPr>
        <p:spPr>
          <a:xfrm>
            <a:off x="986295" y="6700362"/>
            <a:ext cx="510302" cy="510302"/>
          </a:xfrm>
          <a:prstGeom prst="roundRect">
            <a:avLst>
              <a:gd name="adj" fmla="val 18669"/>
            </a:avLst>
          </a:prstGeom>
          <a:solidFill>
            <a:srgbClr val="E1E1EA"/>
          </a:solidFill>
          <a:ln w="7620">
            <a:solidFill>
              <a:srgbClr val="C7C7D0"/>
            </a:solidFill>
            <a:prstDash val="solid"/>
          </a:ln>
        </p:spPr>
        <p:txBody>
          <a:bodyPr/>
          <a:lstStyle/>
          <a:p>
            <a:endParaRPr lang="en-GB"/>
          </a:p>
        </p:txBody>
      </p:sp>
      <p:sp>
        <p:nvSpPr>
          <p:cNvPr id="12" name="Text 5">
            <a:extLst>
              <a:ext uri="{FF2B5EF4-FFF2-40B4-BE49-F238E27FC236}">
                <a16:creationId xmlns:a16="http://schemas.microsoft.com/office/drawing/2014/main" id="{F43769F0-7DEF-B0F4-D59B-BFFBCB2A116B}"/>
              </a:ext>
            </a:extLst>
          </p:cNvPr>
          <p:cNvSpPr/>
          <p:nvPr/>
        </p:nvSpPr>
        <p:spPr>
          <a:xfrm>
            <a:off x="1723411" y="67003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Keyword Consistency</a:t>
            </a:r>
            <a:endParaRPr lang="en-US" sz="2200" dirty="0"/>
          </a:p>
        </p:txBody>
      </p:sp>
      <p:sp>
        <p:nvSpPr>
          <p:cNvPr id="13" name="Text 6">
            <a:extLst>
              <a:ext uri="{FF2B5EF4-FFF2-40B4-BE49-F238E27FC236}">
                <a16:creationId xmlns:a16="http://schemas.microsoft.com/office/drawing/2014/main" id="{B45B5369-1442-6613-6FFA-74CD9E507EBA}"/>
              </a:ext>
            </a:extLst>
          </p:cNvPr>
          <p:cNvSpPr/>
          <p:nvPr/>
        </p:nvSpPr>
        <p:spPr>
          <a:xfrm>
            <a:off x="1723411" y="7190780"/>
            <a:ext cx="10693178"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Consider reviewing keyword distribution for alignment with target SEO strategy.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7537" y="46474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Image Alt Attributes</a:t>
            </a:r>
            <a:endParaRPr lang="en-US" sz="4450" dirty="0"/>
          </a:p>
        </p:txBody>
      </p:sp>
      <p:sp>
        <p:nvSpPr>
          <p:cNvPr id="3" name="Text 1"/>
          <p:cNvSpPr/>
          <p:nvPr/>
        </p:nvSpPr>
        <p:spPr>
          <a:xfrm>
            <a:off x="697537" y="1740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Alt Attributes</a:t>
            </a:r>
            <a:endParaRPr lang="en-US" sz="2200" dirty="0"/>
          </a:p>
        </p:txBody>
      </p:sp>
      <p:sp>
        <p:nvSpPr>
          <p:cNvPr id="4" name="Text 2"/>
          <p:cNvSpPr/>
          <p:nvPr/>
        </p:nvSpPr>
        <p:spPr>
          <a:xfrm>
            <a:off x="697537" y="232164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 </a:t>
            </a:r>
            <a:r>
              <a:rPr lang="en-US" sz="1750" b="1" dirty="0">
                <a:solidFill>
                  <a:srgbClr val="3C3939"/>
                </a:solidFill>
                <a:latin typeface="Roboto" pitchFamily="34" charset="0"/>
                <a:ea typeface="Roboto" pitchFamily="34" charset="-122"/>
                <a:cs typeface="Roboto" pitchFamily="34" charset="-120"/>
              </a:rPr>
              <a:t>11 images</a:t>
            </a:r>
            <a:r>
              <a:rPr lang="en-US" sz="1750" dirty="0">
                <a:solidFill>
                  <a:srgbClr val="3C3939"/>
                </a:solidFill>
                <a:latin typeface="Roboto" pitchFamily="34" charset="0"/>
                <a:ea typeface="Roboto" pitchFamily="34" charset="-122"/>
                <a:cs typeface="Roboto" pitchFamily="34" charset="-120"/>
              </a:rPr>
              <a:t> found</a:t>
            </a:r>
            <a:endParaRPr lang="en-US" sz="1750" dirty="0"/>
          </a:p>
        </p:txBody>
      </p:sp>
      <p:sp>
        <p:nvSpPr>
          <p:cNvPr id="5" name="Text 3"/>
          <p:cNvSpPr/>
          <p:nvPr/>
        </p:nvSpPr>
        <p:spPr>
          <a:xfrm>
            <a:off x="697537" y="288861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a:t>
            </a:r>
            <a:r>
              <a:rPr lang="en-US" sz="1750" b="1" dirty="0">
                <a:solidFill>
                  <a:srgbClr val="3C3939"/>
                </a:solidFill>
                <a:latin typeface="Roboto" pitchFamily="34" charset="0"/>
                <a:ea typeface="Roboto" pitchFamily="34" charset="-122"/>
                <a:cs typeface="Roboto" pitchFamily="34" charset="-120"/>
              </a:rPr>
              <a:t>2 images</a:t>
            </a:r>
            <a:r>
              <a:rPr lang="en-US" sz="1750" dirty="0">
                <a:solidFill>
                  <a:srgbClr val="3C3939"/>
                </a:solidFill>
                <a:latin typeface="Roboto" pitchFamily="34" charset="0"/>
                <a:ea typeface="Roboto" pitchFamily="34" charset="-122"/>
                <a:cs typeface="Roboto" pitchFamily="34" charset="-120"/>
              </a:rPr>
              <a:t> missing ALT attributes. Add descriptive alt text for accessibility and SEO.</a:t>
            </a:r>
            <a:endParaRPr lang="en-US" sz="1750" dirty="0"/>
          </a:p>
        </p:txBody>
      </p:sp>
      <p:sp>
        <p:nvSpPr>
          <p:cNvPr id="6" name="Text 4"/>
          <p:cNvSpPr/>
          <p:nvPr/>
        </p:nvSpPr>
        <p:spPr>
          <a:xfrm>
            <a:off x="7503268" y="1740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Recommendation</a:t>
            </a:r>
            <a:endParaRPr lang="en-US" sz="2200" dirty="0"/>
          </a:p>
        </p:txBody>
      </p:sp>
      <p:sp>
        <p:nvSpPr>
          <p:cNvPr id="7" name="Text 5"/>
          <p:cNvSpPr/>
          <p:nvPr/>
        </p:nvSpPr>
        <p:spPr>
          <a:xfrm>
            <a:off x="7503268" y="232164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Ensure all images have descriptive ALT attributes for improved accessibility and SEO.</a:t>
            </a:r>
            <a:endParaRPr lang="en-US" sz="1750" dirty="0"/>
          </a:p>
        </p:txBody>
      </p:sp>
      <p:sp>
        <p:nvSpPr>
          <p:cNvPr id="8" name="Text 0"/>
          <p:cNvSpPr/>
          <p:nvPr/>
        </p:nvSpPr>
        <p:spPr>
          <a:xfrm>
            <a:off x="601285" y="3940392"/>
            <a:ext cx="997767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Text/HTML Ratio &amp; GZIP Compression</a:t>
            </a:r>
            <a:endParaRPr lang="en-US" sz="4450" dirty="0"/>
          </a:p>
        </p:txBody>
      </p:sp>
      <p:sp>
        <p:nvSpPr>
          <p:cNvPr id="9" name="Text 1"/>
          <p:cNvSpPr/>
          <p:nvPr/>
        </p:nvSpPr>
        <p:spPr>
          <a:xfrm>
            <a:off x="601285" y="5216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Text/HTML Ratio</a:t>
            </a:r>
            <a:endParaRPr lang="en-US" sz="2200" dirty="0"/>
          </a:p>
        </p:txBody>
      </p:sp>
      <p:sp>
        <p:nvSpPr>
          <p:cNvPr id="10" name="Text 2"/>
          <p:cNvSpPr/>
          <p:nvPr/>
        </p:nvSpPr>
        <p:spPr>
          <a:xfrm>
            <a:off x="601285" y="579729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Text Content: </a:t>
            </a:r>
            <a:r>
              <a:rPr lang="en-US" sz="1750" b="1" dirty="0">
                <a:solidFill>
                  <a:srgbClr val="3C3939"/>
                </a:solidFill>
                <a:latin typeface="Roboto" pitchFamily="34" charset="0"/>
                <a:ea typeface="Roboto" pitchFamily="34" charset="-122"/>
                <a:cs typeface="Roboto" pitchFamily="34" charset="-120"/>
              </a:rPr>
              <a:t>5,137 bytes</a:t>
            </a:r>
            <a:endParaRPr lang="en-US" sz="1750" dirty="0"/>
          </a:p>
        </p:txBody>
      </p:sp>
      <p:sp>
        <p:nvSpPr>
          <p:cNvPr id="11" name="Text 3"/>
          <p:cNvSpPr/>
          <p:nvPr/>
        </p:nvSpPr>
        <p:spPr>
          <a:xfrm>
            <a:off x="601285" y="636426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HTML Size: </a:t>
            </a:r>
            <a:r>
              <a:rPr lang="en-US" sz="1750" b="1" dirty="0">
                <a:solidFill>
                  <a:srgbClr val="3C3939"/>
                </a:solidFill>
                <a:latin typeface="Roboto" pitchFamily="34" charset="0"/>
                <a:ea typeface="Roboto" pitchFamily="34" charset="-122"/>
                <a:cs typeface="Roboto" pitchFamily="34" charset="-120"/>
              </a:rPr>
              <a:t>25,661 bytes</a:t>
            </a:r>
            <a:endParaRPr lang="en-US" sz="1750" dirty="0"/>
          </a:p>
        </p:txBody>
      </p:sp>
      <p:sp>
        <p:nvSpPr>
          <p:cNvPr id="12" name="Text 4"/>
          <p:cNvSpPr/>
          <p:nvPr/>
        </p:nvSpPr>
        <p:spPr>
          <a:xfrm>
            <a:off x="601285" y="6931242"/>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Ratio:</a:t>
            </a:r>
            <a:r>
              <a:rPr lang="en-US" sz="1750" dirty="0">
                <a:solidFill>
                  <a:srgbClr val="3C3939"/>
                </a:solidFill>
                <a:latin typeface="Roboto" pitchFamily="34" charset="0"/>
                <a:ea typeface="Roboto" pitchFamily="34" charset="-122"/>
                <a:cs typeface="Roboto" pitchFamily="34" charset="-120"/>
              </a:rPr>
              <a:t> 20.02% </a:t>
            </a:r>
            <a:r>
              <a:rPr lang="en-US" sz="1750" dirty="0">
                <a:solidFill>
                  <a:srgbClr val="000000"/>
                </a:solidFill>
                <a:latin typeface="Roboto" pitchFamily="34" charset="0"/>
                <a:ea typeface="Roboto" pitchFamily="34" charset="-122"/>
                <a:cs typeface="Roboto" pitchFamily="34" charset="-120"/>
              </a:rPr>
              <a:t>✅</a:t>
            </a:r>
            <a:endParaRPr lang="en-US" sz="1750" dirty="0"/>
          </a:p>
        </p:txBody>
      </p:sp>
      <p:sp>
        <p:nvSpPr>
          <p:cNvPr id="13" name="Text 5"/>
          <p:cNvSpPr/>
          <p:nvPr/>
        </p:nvSpPr>
        <p:spPr>
          <a:xfrm>
            <a:off x="601285" y="749821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(Fair, but could be improved for better SEO impact)</a:t>
            </a:r>
            <a:endParaRPr lang="en-US" sz="1750" dirty="0"/>
          </a:p>
        </p:txBody>
      </p:sp>
      <p:sp>
        <p:nvSpPr>
          <p:cNvPr id="14" name="Text 6"/>
          <p:cNvSpPr/>
          <p:nvPr/>
        </p:nvSpPr>
        <p:spPr>
          <a:xfrm>
            <a:off x="7407016" y="5216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GZIP Compression</a:t>
            </a:r>
            <a:endParaRPr lang="en-US" sz="2200" dirty="0"/>
          </a:p>
        </p:txBody>
      </p:sp>
      <p:sp>
        <p:nvSpPr>
          <p:cNvPr id="15" name="Text 7"/>
          <p:cNvSpPr/>
          <p:nvPr/>
        </p:nvSpPr>
        <p:spPr>
          <a:xfrm>
            <a:off x="7407016" y="579729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Enabled – Page compressed from </a:t>
            </a:r>
            <a:r>
              <a:rPr lang="en-US" sz="1750" b="1" dirty="0">
                <a:solidFill>
                  <a:srgbClr val="3C3939"/>
                </a:solidFill>
                <a:latin typeface="Roboto" pitchFamily="34" charset="0"/>
                <a:ea typeface="Roboto" pitchFamily="34" charset="-122"/>
                <a:cs typeface="Roboto" pitchFamily="34" charset="-120"/>
              </a:rPr>
              <a:t>25 KB</a:t>
            </a:r>
            <a:r>
              <a:rPr lang="en-US" sz="1750" dirty="0">
                <a:solidFill>
                  <a:srgbClr val="3C3939"/>
                </a:solidFill>
                <a:latin typeface="Roboto" pitchFamily="34" charset="0"/>
                <a:ea typeface="Roboto" pitchFamily="34" charset="-122"/>
                <a:cs typeface="Roboto" pitchFamily="34" charset="-120"/>
              </a:rPr>
              <a:t> to </a:t>
            </a:r>
            <a:r>
              <a:rPr lang="en-US" sz="1750" b="1" dirty="0">
                <a:solidFill>
                  <a:srgbClr val="3C3939"/>
                </a:solidFill>
                <a:latin typeface="Roboto" pitchFamily="34" charset="0"/>
                <a:ea typeface="Roboto" pitchFamily="34" charset="-122"/>
                <a:cs typeface="Roboto" pitchFamily="34" charset="-120"/>
              </a:rPr>
              <a:t>4 KB</a:t>
            </a:r>
            <a:r>
              <a:rPr lang="en-US" sz="1750" dirty="0">
                <a:solidFill>
                  <a:srgbClr val="3C3939"/>
                </a:solidFill>
                <a:latin typeface="Roboto" pitchFamily="34" charset="0"/>
                <a:ea typeface="Roboto" pitchFamily="34" charset="-122"/>
                <a:cs typeface="Roboto" pitchFamily="34" charset="-120"/>
              </a:rPr>
              <a:t> (82.1% size savings)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63034"/>
            <a:ext cx="8819912"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IP Canonicalization &amp; URL Rewrite</a:t>
            </a:r>
            <a:endParaRPr lang="en-US" sz="4450" dirty="0"/>
          </a:p>
        </p:txBody>
      </p:sp>
      <p:sp>
        <p:nvSpPr>
          <p:cNvPr id="3" name="Text 1"/>
          <p:cNvSpPr/>
          <p:nvPr/>
        </p:nvSpPr>
        <p:spPr>
          <a:xfrm>
            <a:off x="793790" y="19387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IP Canonicalization</a:t>
            </a:r>
            <a:endParaRPr lang="en-US" sz="2200" dirty="0"/>
          </a:p>
        </p:txBody>
      </p:sp>
      <p:sp>
        <p:nvSpPr>
          <p:cNvPr id="4" name="Text 2"/>
          <p:cNvSpPr/>
          <p:nvPr/>
        </p:nvSpPr>
        <p:spPr>
          <a:xfrm>
            <a:off x="793790" y="251993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The domain IP (</a:t>
            </a:r>
            <a:r>
              <a:rPr lang="en-US" sz="1750" b="1" dirty="0">
                <a:solidFill>
                  <a:srgbClr val="3C3939"/>
                </a:solidFill>
                <a:latin typeface="Roboto" pitchFamily="34" charset="0"/>
                <a:ea typeface="Roboto" pitchFamily="34" charset="-122"/>
                <a:cs typeface="Roboto" pitchFamily="34" charset="-120"/>
              </a:rPr>
              <a:t>151.101.195.10</a:t>
            </a:r>
            <a:r>
              <a:rPr lang="en-US" sz="1750" dirty="0">
                <a:solidFill>
                  <a:srgbClr val="3C3939"/>
                </a:solidFill>
                <a:latin typeface="Roboto" pitchFamily="34" charset="0"/>
                <a:ea typeface="Roboto" pitchFamily="34" charset="-122"/>
                <a:cs typeface="Roboto" pitchFamily="34" charset="-120"/>
              </a:rPr>
              <a:t>) does </a:t>
            </a:r>
            <a:r>
              <a:rPr lang="en-US" sz="1750" b="1" dirty="0">
                <a:solidFill>
                  <a:srgbClr val="3C3939"/>
                </a:solidFill>
                <a:latin typeface="Roboto" pitchFamily="34" charset="0"/>
                <a:ea typeface="Roboto" pitchFamily="34" charset="-122"/>
                <a:cs typeface="Roboto" pitchFamily="34" charset="-120"/>
              </a:rPr>
              <a:t>not</a:t>
            </a:r>
            <a:r>
              <a:rPr lang="en-US" sz="1750" dirty="0">
                <a:solidFill>
                  <a:srgbClr val="3C3939"/>
                </a:solidFill>
                <a:latin typeface="Roboto" pitchFamily="34" charset="0"/>
                <a:ea typeface="Roboto" pitchFamily="34" charset="-122"/>
                <a:cs typeface="Roboto" pitchFamily="34" charset="-120"/>
              </a:rPr>
              <a:t> redirect to </a:t>
            </a:r>
            <a:r>
              <a:rPr lang="en-US" sz="1750" u="sng" dirty="0">
                <a:solidFill>
                  <a:srgbClr val="1B1B27"/>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cognizant.com</a:t>
            </a:r>
            <a:r>
              <a:rPr lang="en-US" sz="1750" dirty="0">
                <a:solidFill>
                  <a:srgbClr val="3C3939"/>
                </a:solidFill>
                <a:latin typeface="Roboto" pitchFamily="34" charset="0"/>
                <a:ea typeface="Roboto" pitchFamily="34" charset="-122"/>
                <a:cs typeface="Roboto" pitchFamily="34" charset="-120"/>
              </a:rPr>
              <a:t>. Recommend setting a canonical redirect to ensure consistency.</a:t>
            </a:r>
            <a:endParaRPr lang="en-US" sz="1750" dirty="0"/>
          </a:p>
        </p:txBody>
      </p:sp>
      <p:sp>
        <p:nvSpPr>
          <p:cNvPr id="5" name="Text 3"/>
          <p:cNvSpPr/>
          <p:nvPr/>
        </p:nvSpPr>
        <p:spPr>
          <a:xfrm>
            <a:off x="7599521" y="19387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URL Rewrite</a:t>
            </a:r>
            <a:endParaRPr lang="en-US" sz="2200" dirty="0"/>
          </a:p>
        </p:txBody>
      </p:sp>
      <p:sp>
        <p:nvSpPr>
          <p:cNvPr id="6" name="Text 4"/>
          <p:cNvSpPr/>
          <p:nvPr/>
        </p:nvSpPr>
        <p:spPr>
          <a:xfrm>
            <a:off x="7599521" y="251993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All URLs are clean and user-friendly.</a:t>
            </a:r>
            <a:endParaRPr lang="en-US" sz="1750" dirty="0"/>
          </a:p>
        </p:txBody>
      </p:sp>
      <p:sp>
        <p:nvSpPr>
          <p:cNvPr id="7" name="Text 0"/>
          <p:cNvSpPr/>
          <p:nvPr/>
        </p:nvSpPr>
        <p:spPr>
          <a:xfrm>
            <a:off x="793790" y="4117075"/>
            <a:ext cx="1012793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Underscores in URLs &amp; WWW Resolve</a:t>
            </a:r>
            <a:endParaRPr lang="en-US" sz="4450" dirty="0"/>
          </a:p>
        </p:txBody>
      </p:sp>
      <p:sp>
        <p:nvSpPr>
          <p:cNvPr id="8" name="Text 1"/>
          <p:cNvSpPr/>
          <p:nvPr/>
        </p:nvSpPr>
        <p:spPr>
          <a:xfrm>
            <a:off x="793790" y="5392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Underscores in URLs</a:t>
            </a:r>
            <a:endParaRPr lang="en-US" sz="2200" dirty="0"/>
          </a:p>
        </p:txBody>
      </p:sp>
      <p:sp>
        <p:nvSpPr>
          <p:cNvPr id="9" name="Text 2"/>
          <p:cNvSpPr/>
          <p:nvPr/>
        </p:nvSpPr>
        <p:spPr>
          <a:xfrm>
            <a:off x="793790" y="597397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Underscores detected in some URLs. Best practice is to use hyphens (e.g., this-is-better).</a:t>
            </a:r>
            <a:endParaRPr lang="en-US" sz="1750" dirty="0"/>
          </a:p>
        </p:txBody>
      </p:sp>
      <p:sp>
        <p:nvSpPr>
          <p:cNvPr id="10" name="Text 3"/>
          <p:cNvSpPr/>
          <p:nvPr/>
        </p:nvSpPr>
        <p:spPr>
          <a:xfrm>
            <a:off x="7599521" y="5392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WWW Resolve</a:t>
            </a:r>
            <a:endParaRPr lang="en-US" sz="2200" dirty="0"/>
          </a:p>
        </p:txBody>
      </p:sp>
      <p:sp>
        <p:nvSpPr>
          <p:cNvPr id="11" name="Text 4"/>
          <p:cNvSpPr/>
          <p:nvPr/>
        </p:nvSpPr>
        <p:spPr>
          <a:xfrm>
            <a:off x="7599521" y="59739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Proper redirection from non-preferred domain.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4866" y="734440"/>
            <a:ext cx="676465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XML Sitemap &amp; Robots.txt</a:t>
            </a:r>
            <a:endParaRPr lang="en-US" sz="4450" dirty="0"/>
          </a:p>
        </p:txBody>
      </p:sp>
      <p:sp>
        <p:nvSpPr>
          <p:cNvPr id="3" name="Text 1"/>
          <p:cNvSpPr/>
          <p:nvPr/>
        </p:nvSpPr>
        <p:spPr>
          <a:xfrm>
            <a:off x="834866" y="20101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XML Sitemap</a:t>
            </a:r>
            <a:endParaRPr lang="en-US" sz="2200" dirty="0"/>
          </a:p>
        </p:txBody>
      </p:sp>
      <p:sp>
        <p:nvSpPr>
          <p:cNvPr id="4" name="Text 2"/>
          <p:cNvSpPr/>
          <p:nvPr/>
        </p:nvSpPr>
        <p:spPr>
          <a:xfrm>
            <a:off x="834866" y="259133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Present: </a:t>
            </a:r>
            <a:r>
              <a:rPr lang="en-US" sz="1750" u="sng" dirty="0">
                <a:solidFill>
                  <a:srgbClr val="1B1B27"/>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http://cognizant.com/sitemap.xml</a:t>
            </a:r>
            <a:endParaRPr lang="en-US" sz="1750" dirty="0"/>
          </a:p>
        </p:txBody>
      </p:sp>
      <p:sp>
        <p:nvSpPr>
          <p:cNvPr id="5" name="Text 3"/>
          <p:cNvSpPr/>
          <p:nvPr/>
        </p:nvSpPr>
        <p:spPr>
          <a:xfrm>
            <a:off x="7640597" y="20101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Robots.txt</a:t>
            </a:r>
            <a:endParaRPr lang="en-US" sz="2200" dirty="0"/>
          </a:p>
        </p:txBody>
      </p:sp>
      <p:sp>
        <p:nvSpPr>
          <p:cNvPr id="6" name="Text 4"/>
          <p:cNvSpPr/>
          <p:nvPr/>
        </p:nvSpPr>
        <p:spPr>
          <a:xfrm>
            <a:off x="7640597" y="259133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Present: http://cognizant.com/robots.txt</a:t>
            </a:r>
            <a:endParaRPr lang="en-US" sz="1750" dirty="0"/>
          </a:p>
        </p:txBody>
      </p:sp>
      <p:sp>
        <p:nvSpPr>
          <p:cNvPr id="7" name="Text 0"/>
          <p:cNvSpPr/>
          <p:nvPr/>
        </p:nvSpPr>
        <p:spPr>
          <a:xfrm>
            <a:off x="793790" y="3705225"/>
            <a:ext cx="982003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Domain Registration &amp; Indexed Pages</a:t>
            </a:r>
            <a:endParaRPr lang="en-US" sz="4450" dirty="0"/>
          </a:p>
        </p:txBody>
      </p:sp>
      <p:sp>
        <p:nvSpPr>
          <p:cNvPr id="8" name="Shape 1"/>
          <p:cNvSpPr/>
          <p:nvPr/>
        </p:nvSpPr>
        <p:spPr>
          <a:xfrm>
            <a:off x="793790" y="5009317"/>
            <a:ext cx="510302" cy="510302"/>
          </a:xfrm>
          <a:prstGeom prst="roundRect">
            <a:avLst>
              <a:gd name="adj" fmla="val 18669"/>
            </a:avLst>
          </a:prstGeom>
          <a:solidFill>
            <a:srgbClr val="E1E1EA"/>
          </a:solidFill>
          <a:ln w="7620">
            <a:solidFill>
              <a:srgbClr val="C7C7D0"/>
            </a:solidFill>
            <a:prstDash val="solid"/>
          </a:ln>
        </p:spPr>
        <p:txBody>
          <a:bodyPr/>
          <a:lstStyle/>
          <a:p>
            <a:endParaRPr lang="en-GB"/>
          </a:p>
        </p:txBody>
      </p:sp>
      <p:sp>
        <p:nvSpPr>
          <p:cNvPr id="9" name="Text 2"/>
          <p:cNvSpPr/>
          <p:nvPr/>
        </p:nvSpPr>
        <p:spPr>
          <a:xfrm>
            <a:off x="1530906" y="50093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Domain Registration</a:t>
            </a:r>
            <a:endParaRPr lang="en-US" sz="2200" dirty="0"/>
          </a:p>
        </p:txBody>
      </p:sp>
      <p:sp>
        <p:nvSpPr>
          <p:cNvPr id="10" name="Text 3"/>
          <p:cNvSpPr/>
          <p:nvPr/>
        </p:nvSpPr>
        <p:spPr>
          <a:xfrm>
            <a:off x="1530906" y="5499735"/>
            <a:ext cx="567094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Domain Age:</a:t>
            </a:r>
            <a:r>
              <a:rPr lang="en-US" sz="1750" dirty="0">
                <a:solidFill>
                  <a:srgbClr val="3C3939"/>
                </a:solidFill>
                <a:latin typeface="Roboto" pitchFamily="34" charset="0"/>
                <a:ea typeface="Roboto" pitchFamily="34" charset="-122"/>
                <a:cs typeface="Roboto" pitchFamily="34" charset="-120"/>
              </a:rPr>
              <a:t> 30 Years, 33 Days</a:t>
            </a:r>
            <a:endParaRPr lang="en-US" sz="1750" dirty="0"/>
          </a:p>
        </p:txBody>
      </p:sp>
      <p:sp>
        <p:nvSpPr>
          <p:cNvPr id="11" name="Text 4"/>
          <p:cNvSpPr/>
          <p:nvPr/>
        </p:nvSpPr>
        <p:spPr>
          <a:xfrm>
            <a:off x="1530906" y="5998726"/>
            <a:ext cx="567094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Created:</a:t>
            </a:r>
            <a:r>
              <a:rPr lang="en-US" sz="1750" dirty="0">
                <a:solidFill>
                  <a:srgbClr val="3C3939"/>
                </a:solidFill>
                <a:latin typeface="Roboto" pitchFamily="34" charset="0"/>
                <a:ea typeface="Roboto" pitchFamily="34" charset="-122"/>
                <a:cs typeface="Roboto" pitchFamily="34" charset="-120"/>
              </a:rPr>
              <a:t> March 6, 1995</a:t>
            </a:r>
            <a:endParaRPr lang="en-US" sz="1750" dirty="0"/>
          </a:p>
        </p:txBody>
      </p:sp>
      <p:sp>
        <p:nvSpPr>
          <p:cNvPr id="12" name="Text 5"/>
          <p:cNvSpPr/>
          <p:nvPr/>
        </p:nvSpPr>
        <p:spPr>
          <a:xfrm>
            <a:off x="1530906" y="6497717"/>
            <a:ext cx="567094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Updated:</a:t>
            </a:r>
            <a:r>
              <a:rPr lang="en-US" sz="1750" dirty="0">
                <a:solidFill>
                  <a:srgbClr val="3C3939"/>
                </a:solidFill>
                <a:latin typeface="Roboto" pitchFamily="34" charset="0"/>
                <a:ea typeface="Roboto" pitchFamily="34" charset="-122"/>
                <a:cs typeface="Roboto" pitchFamily="34" charset="-120"/>
              </a:rPr>
              <a:t> November 25, 2024</a:t>
            </a:r>
            <a:endParaRPr lang="en-US" sz="1750" dirty="0"/>
          </a:p>
        </p:txBody>
      </p:sp>
      <p:sp>
        <p:nvSpPr>
          <p:cNvPr id="13" name="Text 6"/>
          <p:cNvSpPr/>
          <p:nvPr/>
        </p:nvSpPr>
        <p:spPr>
          <a:xfrm>
            <a:off x="1530906" y="6996708"/>
            <a:ext cx="567094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Expiry:</a:t>
            </a:r>
            <a:r>
              <a:rPr lang="en-US" sz="1750" dirty="0">
                <a:solidFill>
                  <a:srgbClr val="3C3939"/>
                </a:solidFill>
                <a:latin typeface="Roboto" pitchFamily="34" charset="0"/>
                <a:ea typeface="Roboto" pitchFamily="34" charset="-122"/>
                <a:cs typeface="Roboto" pitchFamily="34" charset="-120"/>
              </a:rPr>
              <a:t> November 29, 2025</a:t>
            </a:r>
            <a:endParaRPr lang="en-US" sz="1750" dirty="0"/>
          </a:p>
        </p:txBody>
      </p:sp>
      <p:sp>
        <p:nvSpPr>
          <p:cNvPr id="14" name="Shape 7"/>
          <p:cNvSpPr/>
          <p:nvPr/>
        </p:nvSpPr>
        <p:spPr>
          <a:xfrm>
            <a:off x="7428667" y="5009317"/>
            <a:ext cx="510302" cy="510302"/>
          </a:xfrm>
          <a:prstGeom prst="roundRect">
            <a:avLst>
              <a:gd name="adj" fmla="val 18669"/>
            </a:avLst>
          </a:prstGeom>
          <a:solidFill>
            <a:srgbClr val="E1E1EA"/>
          </a:solidFill>
          <a:ln w="7620">
            <a:solidFill>
              <a:srgbClr val="C7C7D0"/>
            </a:solidFill>
            <a:prstDash val="solid"/>
          </a:ln>
        </p:spPr>
        <p:txBody>
          <a:bodyPr/>
          <a:lstStyle/>
          <a:p>
            <a:endParaRPr lang="en-GB"/>
          </a:p>
        </p:txBody>
      </p:sp>
      <p:sp>
        <p:nvSpPr>
          <p:cNvPr id="15" name="Text 8"/>
          <p:cNvSpPr/>
          <p:nvPr/>
        </p:nvSpPr>
        <p:spPr>
          <a:xfrm>
            <a:off x="8165783" y="50093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Indexed Pages</a:t>
            </a:r>
            <a:endParaRPr lang="en-US" sz="2200" dirty="0"/>
          </a:p>
        </p:txBody>
      </p:sp>
      <p:sp>
        <p:nvSpPr>
          <p:cNvPr id="16" name="Text 9"/>
          <p:cNvSpPr/>
          <p:nvPr/>
        </p:nvSpPr>
        <p:spPr>
          <a:xfrm>
            <a:off x="8165783" y="5499735"/>
            <a:ext cx="5670947"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t>
            </a:r>
            <a:r>
              <a:rPr lang="en-US" sz="1750" dirty="0">
                <a:solidFill>
                  <a:srgbClr val="3C3939"/>
                </a:solidFill>
                <a:latin typeface="Roboto" pitchFamily="34" charset="0"/>
                <a:ea typeface="Roboto" pitchFamily="34" charset="-122"/>
                <a:cs typeface="Roboto" pitchFamily="34" charset="-120"/>
              </a:rPr>
              <a:t> Indexed pages not reported. Further analysis with Google Search Console recommended.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260884"/>
            <a:ext cx="5344001" cy="667941"/>
          </a:xfrm>
          <a:prstGeom prst="rect">
            <a:avLst/>
          </a:prstGeom>
          <a:noFill/>
          <a:ln/>
        </p:spPr>
        <p:txBody>
          <a:bodyPr wrap="none" lIns="0" tIns="0" rIns="0" bIns="0" rtlCol="0" anchor="t"/>
          <a:lstStyle/>
          <a:p>
            <a:pPr marL="0" indent="0" algn="l">
              <a:lnSpc>
                <a:spcPts val="5250"/>
              </a:lnSpc>
              <a:buNone/>
            </a:pPr>
            <a:r>
              <a:rPr lang="en-US" sz="4200" dirty="0">
                <a:solidFill>
                  <a:srgbClr val="1B1B27"/>
                </a:solidFill>
                <a:latin typeface="Raleway" pitchFamily="34" charset="0"/>
                <a:ea typeface="Raleway" pitchFamily="34" charset="-122"/>
                <a:cs typeface="Raleway" pitchFamily="34" charset="-120"/>
              </a:rPr>
              <a:t>Usability Assessment</a:t>
            </a:r>
            <a:endParaRPr lang="en-US" sz="4200" dirty="0"/>
          </a:p>
        </p:txBody>
      </p:sp>
      <p:sp>
        <p:nvSpPr>
          <p:cNvPr id="4" name="Shape 1"/>
          <p:cNvSpPr/>
          <p:nvPr/>
        </p:nvSpPr>
        <p:spPr>
          <a:xfrm>
            <a:off x="748070" y="4249460"/>
            <a:ext cx="6460331" cy="1588770"/>
          </a:xfrm>
          <a:prstGeom prst="roundRect">
            <a:avLst>
              <a:gd name="adj" fmla="val 5651"/>
            </a:avLst>
          </a:prstGeom>
          <a:solidFill>
            <a:srgbClr val="E1E1EA"/>
          </a:solidFill>
          <a:ln w="7620">
            <a:solidFill>
              <a:srgbClr val="C7C7D0"/>
            </a:solidFill>
            <a:prstDash val="solid"/>
          </a:ln>
        </p:spPr>
        <p:txBody>
          <a:bodyPr/>
          <a:lstStyle/>
          <a:p>
            <a:endParaRPr lang="en-GB"/>
          </a:p>
        </p:txBody>
      </p:sp>
      <p:sp>
        <p:nvSpPr>
          <p:cNvPr id="5" name="Text 2"/>
          <p:cNvSpPr/>
          <p:nvPr/>
        </p:nvSpPr>
        <p:spPr>
          <a:xfrm>
            <a:off x="969407" y="4470797"/>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URL &amp; Favicon</a:t>
            </a:r>
            <a:endParaRPr lang="en-US" sz="2100" dirty="0"/>
          </a:p>
        </p:txBody>
      </p:sp>
      <p:sp>
        <p:nvSpPr>
          <p:cNvPr id="6" name="Text 3"/>
          <p:cNvSpPr/>
          <p:nvPr/>
        </p:nvSpPr>
        <p:spPr>
          <a:xfrm>
            <a:off x="969407" y="4932998"/>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URL (</a:t>
            </a:r>
            <a:r>
              <a:rPr lang="en-US" sz="1650" u="sng" dirty="0">
                <a:solidFill>
                  <a:srgbClr val="1B1B2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http://cognizant.com</a:t>
            </a:r>
            <a:r>
              <a:rPr lang="en-US" sz="1650" dirty="0">
                <a:solidFill>
                  <a:srgbClr val="3C3939"/>
                </a:solidFill>
                <a:latin typeface="Roboto" pitchFamily="34" charset="0"/>
                <a:ea typeface="Roboto" pitchFamily="34" charset="-122"/>
                <a:cs typeface="Roboto" pitchFamily="34" charset="-120"/>
              </a:rPr>
              <a:t>) is concise. Favicon detected and functioning correctly.</a:t>
            </a:r>
            <a:endParaRPr lang="en-US" sz="1650" dirty="0"/>
          </a:p>
        </p:txBody>
      </p:sp>
      <p:sp>
        <p:nvSpPr>
          <p:cNvPr id="7" name="Shape 4"/>
          <p:cNvSpPr/>
          <p:nvPr/>
        </p:nvSpPr>
        <p:spPr>
          <a:xfrm>
            <a:off x="7422118" y="4249460"/>
            <a:ext cx="6460331" cy="1588770"/>
          </a:xfrm>
          <a:prstGeom prst="roundRect">
            <a:avLst>
              <a:gd name="adj" fmla="val 5651"/>
            </a:avLst>
          </a:prstGeom>
          <a:solidFill>
            <a:srgbClr val="E1E1EA"/>
          </a:solidFill>
          <a:ln w="7620">
            <a:solidFill>
              <a:srgbClr val="C7C7D0"/>
            </a:solidFill>
            <a:prstDash val="solid"/>
          </a:ln>
        </p:spPr>
        <p:txBody>
          <a:bodyPr/>
          <a:lstStyle/>
          <a:p>
            <a:endParaRPr lang="en-GB"/>
          </a:p>
        </p:txBody>
      </p:sp>
      <p:sp>
        <p:nvSpPr>
          <p:cNvPr id="8" name="Text 5"/>
          <p:cNvSpPr/>
          <p:nvPr/>
        </p:nvSpPr>
        <p:spPr>
          <a:xfrm>
            <a:off x="7643455" y="4470797"/>
            <a:ext cx="28269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Page Size &amp; Load Time</a:t>
            </a:r>
            <a:endParaRPr lang="en-US" sz="2100" dirty="0"/>
          </a:p>
        </p:txBody>
      </p:sp>
      <p:sp>
        <p:nvSpPr>
          <p:cNvPr id="9" name="Text 6"/>
          <p:cNvSpPr/>
          <p:nvPr/>
        </p:nvSpPr>
        <p:spPr>
          <a:xfrm>
            <a:off x="7643455" y="4932998"/>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Page size is 25 KB, well below the global average. Load time is 0.18 seconds, which is outstanding.</a:t>
            </a:r>
            <a:endParaRPr lang="en-US" sz="1650" dirty="0"/>
          </a:p>
        </p:txBody>
      </p:sp>
      <p:sp>
        <p:nvSpPr>
          <p:cNvPr id="10" name="Shape 7"/>
          <p:cNvSpPr/>
          <p:nvPr/>
        </p:nvSpPr>
        <p:spPr>
          <a:xfrm>
            <a:off x="748070" y="6051947"/>
            <a:ext cx="6460331" cy="1588770"/>
          </a:xfrm>
          <a:prstGeom prst="roundRect">
            <a:avLst>
              <a:gd name="adj" fmla="val 5651"/>
            </a:avLst>
          </a:prstGeom>
          <a:solidFill>
            <a:srgbClr val="E1E1EA"/>
          </a:solidFill>
          <a:ln w="7620">
            <a:solidFill>
              <a:srgbClr val="C7C7D0"/>
            </a:solidFill>
            <a:prstDash val="solid"/>
          </a:ln>
        </p:spPr>
        <p:txBody>
          <a:bodyPr/>
          <a:lstStyle/>
          <a:p>
            <a:endParaRPr lang="en-GB"/>
          </a:p>
        </p:txBody>
      </p:sp>
      <p:sp>
        <p:nvSpPr>
          <p:cNvPr id="11" name="Text 8"/>
          <p:cNvSpPr/>
          <p:nvPr/>
        </p:nvSpPr>
        <p:spPr>
          <a:xfrm>
            <a:off x="969407" y="6273284"/>
            <a:ext cx="2728555"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Language Declaration</a:t>
            </a:r>
            <a:endParaRPr lang="en-US" sz="2100" dirty="0"/>
          </a:p>
        </p:txBody>
      </p:sp>
      <p:sp>
        <p:nvSpPr>
          <p:cNvPr id="12" name="Text 9"/>
          <p:cNvSpPr/>
          <p:nvPr/>
        </p:nvSpPr>
        <p:spPr>
          <a:xfrm>
            <a:off x="969407" y="6735485"/>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Language declaration is missing. Add lang attribute in HTML for SEO and accessibility.</a:t>
            </a:r>
            <a:endParaRPr lang="en-US" sz="1650" dirty="0"/>
          </a:p>
        </p:txBody>
      </p:sp>
      <p:sp>
        <p:nvSpPr>
          <p:cNvPr id="13" name="Shape 10"/>
          <p:cNvSpPr/>
          <p:nvPr/>
        </p:nvSpPr>
        <p:spPr>
          <a:xfrm>
            <a:off x="7422118" y="6051947"/>
            <a:ext cx="6460331" cy="1588770"/>
          </a:xfrm>
          <a:prstGeom prst="roundRect">
            <a:avLst>
              <a:gd name="adj" fmla="val 5651"/>
            </a:avLst>
          </a:prstGeom>
          <a:solidFill>
            <a:srgbClr val="E1E1EA"/>
          </a:solidFill>
          <a:ln w="7620">
            <a:solidFill>
              <a:srgbClr val="C7C7D0"/>
            </a:solidFill>
            <a:prstDash val="solid"/>
          </a:ln>
        </p:spPr>
        <p:txBody>
          <a:bodyPr/>
          <a:lstStyle/>
          <a:p>
            <a:endParaRPr lang="en-GB"/>
          </a:p>
        </p:txBody>
      </p:sp>
      <p:sp>
        <p:nvSpPr>
          <p:cNvPr id="14" name="Text 11"/>
          <p:cNvSpPr/>
          <p:nvPr/>
        </p:nvSpPr>
        <p:spPr>
          <a:xfrm>
            <a:off x="7643455" y="6273284"/>
            <a:ext cx="3700343"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Email Privacy &amp; Safe Browsing</a:t>
            </a:r>
            <a:endParaRPr lang="en-US" sz="2100" dirty="0"/>
          </a:p>
        </p:txBody>
      </p:sp>
      <p:sp>
        <p:nvSpPr>
          <p:cNvPr id="15" name="Text 12"/>
          <p:cNvSpPr/>
          <p:nvPr/>
        </p:nvSpPr>
        <p:spPr>
          <a:xfrm>
            <a:off x="7643455" y="6735485"/>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No plain-text email addresses detected. The site is not blacklisted and is safe to use.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30" y="10008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Mobile Compatibility</a:t>
            </a:r>
            <a:endParaRPr lang="en-US" sz="4450" dirty="0"/>
          </a:p>
        </p:txBody>
      </p:sp>
      <p:sp>
        <p:nvSpPr>
          <p:cNvPr id="3" name="Text 1"/>
          <p:cNvSpPr/>
          <p:nvPr/>
        </p:nvSpPr>
        <p:spPr>
          <a:xfrm>
            <a:off x="793730" y="22766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Mobile Friendliness</a:t>
            </a:r>
            <a:endParaRPr lang="en-US" sz="2200" dirty="0"/>
          </a:p>
        </p:txBody>
      </p:sp>
      <p:sp>
        <p:nvSpPr>
          <p:cNvPr id="4" name="Text 2"/>
          <p:cNvSpPr/>
          <p:nvPr/>
        </p:nvSpPr>
        <p:spPr>
          <a:xfrm>
            <a:off x="793730" y="285779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Score: 0/100 – Major issue. The site is not mobile-friendly. A mobile-responsive design is essential.</a:t>
            </a:r>
            <a:endParaRPr lang="en-US" sz="1750" dirty="0"/>
          </a:p>
        </p:txBody>
      </p:sp>
      <p:sp>
        <p:nvSpPr>
          <p:cNvPr id="5" name="Text 3"/>
          <p:cNvSpPr/>
          <p:nvPr/>
        </p:nvSpPr>
        <p:spPr>
          <a:xfrm>
            <a:off x="7599461" y="22766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Mobile Compatibility</a:t>
            </a:r>
            <a:endParaRPr lang="en-US" sz="2200" dirty="0"/>
          </a:p>
        </p:txBody>
      </p:sp>
      <p:sp>
        <p:nvSpPr>
          <p:cNvPr id="6" name="Text 4"/>
          <p:cNvSpPr/>
          <p:nvPr/>
        </p:nvSpPr>
        <p:spPr>
          <a:xfrm>
            <a:off x="7599461" y="285779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No embedded objects detected.</a:t>
            </a:r>
            <a:endParaRPr lang="en-US" sz="1750" dirty="0"/>
          </a:p>
        </p:txBody>
      </p:sp>
      <p:sp>
        <p:nvSpPr>
          <p:cNvPr id="8" name="TextBox 7">
            <a:extLst>
              <a:ext uri="{FF2B5EF4-FFF2-40B4-BE49-F238E27FC236}">
                <a16:creationId xmlns:a16="http://schemas.microsoft.com/office/drawing/2014/main" id="{64837CF1-6315-A608-9C21-C2486057BB08}"/>
              </a:ext>
            </a:extLst>
          </p:cNvPr>
          <p:cNvSpPr txBox="1"/>
          <p:nvPr/>
        </p:nvSpPr>
        <p:spPr>
          <a:xfrm>
            <a:off x="3657540" y="2209618"/>
            <a:ext cx="7315200" cy="369332"/>
          </a:xfrm>
          <a:prstGeom prst="rect">
            <a:avLst/>
          </a:prstGeom>
          <a:noFill/>
        </p:spPr>
        <p:txBody>
          <a:bodyPr wrap="square">
            <a:spAutoFit/>
          </a:bodyPr>
          <a:lstStyle/>
          <a:p>
            <a:endParaRPr lang="en-GB" dirty="0"/>
          </a:p>
        </p:txBody>
      </p:sp>
      <p:pic>
        <p:nvPicPr>
          <p:cNvPr id="12" name="Picture 11" descr="A person holding a tablet with a globe on it&#10;&#10;AI-generated content may be incorrect.">
            <a:extLst>
              <a:ext uri="{FF2B5EF4-FFF2-40B4-BE49-F238E27FC236}">
                <a16:creationId xmlns:a16="http://schemas.microsoft.com/office/drawing/2014/main" id="{03EE6268-8DDF-373E-12F9-E35C3ADF8B04}"/>
              </a:ext>
            </a:extLst>
          </p:cNvPr>
          <p:cNvPicPr>
            <a:picLocks noChangeAspect="1"/>
          </p:cNvPicPr>
          <p:nvPr/>
        </p:nvPicPr>
        <p:blipFill>
          <a:blip r:embed="rId3"/>
          <a:stretch>
            <a:fillRect/>
          </a:stretch>
        </p:blipFill>
        <p:spPr>
          <a:xfrm>
            <a:off x="0" y="5008904"/>
            <a:ext cx="14630400" cy="3220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TotalTime>
  <Words>1094</Words>
  <Application>Microsoft Office PowerPoint</Application>
  <PresentationFormat>Custom</PresentationFormat>
  <Paragraphs>151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Raleway</vt:lpstr>
      <vt:lpstr>Arial</vt:lpstr>
      <vt:lpstr>Roboto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Abubakkar Siddiq</cp:lastModifiedBy>
  <cp:revision>8</cp:revision>
  <dcterms:created xsi:type="dcterms:W3CDTF">2025-04-10T10:15:42Z</dcterms:created>
  <dcterms:modified xsi:type="dcterms:W3CDTF">2025-04-19T10:15:59Z</dcterms:modified>
</cp:coreProperties>
</file>